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4"/>
  </p:sldMasterIdLst>
  <p:notesMasterIdLst>
    <p:notesMasterId r:id="rId28"/>
  </p:notesMasterIdLst>
  <p:handoutMasterIdLst>
    <p:handoutMasterId r:id="rId29"/>
  </p:handoutMasterIdLst>
  <p:sldIdLst>
    <p:sldId id="1335" r:id="rId5"/>
    <p:sldId id="1350" r:id="rId6"/>
    <p:sldId id="1336" r:id="rId7"/>
    <p:sldId id="1334" r:id="rId8"/>
    <p:sldId id="1363" r:id="rId9"/>
    <p:sldId id="1351" r:id="rId10"/>
    <p:sldId id="1364" r:id="rId11"/>
    <p:sldId id="1366" r:id="rId12"/>
    <p:sldId id="1365" r:id="rId13"/>
    <p:sldId id="1367" r:id="rId14"/>
    <p:sldId id="1368" r:id="rId15"/>
    <p:sldId id="1369" r:id="rId16"/>
    <p:sldId id="1370" r:id="rId17"/>
    <p:sldId id="1371" r:id="rId18"/>
    <p:sldId id="1372" r:id="rId19"/>
    <p:sldId id="1373" r:id="rId20"/>
    <p:sldId id="1374" r:id="rId21"/>
    <p:sldId id="1375" r:id="rId22"/>
    <p:sldId id="1380" r:id="rId23"/>
    <p:sldId id="1376" r:id="rId24"/>
    <p:sldId id="1379" r:id="rId25"/>
    <p:sldId id="1377" r:id="rId26"/>
    <p:sldId id="1378" r:id="rId27"/>
  </p:sldIdLst>
  <p:sldSz cx="9144000" cy="6858000" type="screen4x3"/>
  <p:notesSz cx="6997700" cy="92837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6832" algn="l" rtl="0" fontAlgn="base">
      <a:spcBef>
        <a:spcPct val="0"/>
      </a:spcBef>
      <a:spcAft>
        <a:spcPct val="0"/>
      </a:spcAft>
      <a:defRPr kern="1200">
        <a:solidFill>
          <a:schemeClr val="tx1"/>
        </a:solidFill>
        <a:latin typeface="Arial" charset="0"/>
        <a:ea typeface="+mn-ea"/>
        <a:cs typeface="+mn-cs"/>
      </a:defRPr>
    </a:lvl2pPr>
    <a:lvl3pPr marL="913668" algn="l" rtl="0" fontAlgn="base">
      <a:spcBef>
        <a:spcPct val="0"/>
      </a:spcBef>
      <a:spcAft>
        <a:spcPct val="0"/>
      </a:spcAft>
      <a:defRPr kern="1200">
        <a:solidFill>
          <a:schemeClr val="tx1"/>
        </a:solidFill>
        <a:latin typeface="Arial" charset="0"/>
        <a:ea typeface="+mn-ea"/>
        <a:cs typeface="+mn-cs"/>
      </a:defRPr>
    </a:lvl3pPr>
    <a:lvl4pPr marL="1370497" algn="l" rtl="0" fontAlgn="base">
      <a:spcBef>
        <a:spcPct val="0"/>
      </a:spcBef>
      <a:spcAft>
        <a:spcPct val="0"/>
      </a:spcAft>
      <a:defRPr kern="1200">
        <a:solidFill>
          <a:schemeClr val="tx1"/>
        </a:solidFill>
        <a:latin typeface="Arial" charset="0"/>
        <a:ea typeface="+mn-ea"/>
        <a:cs typeface="+mn-cs"/>
      </a:defRPr>
    </a:lvl4pPr>
    <a:lvl5pPr marL="1827333" algn="l" rtl="0" fontAlgn="base">
      <a:spcBef>
        <a:spcPct val="0"/>
      </a:spcBef>
      <a:spcAft>
        <a:spcPct val="0"/>
      </a:spcAft>
      <a:defRPr kern="1200">
        <a:solidFill>
          <a:schemeClr val="tx1"/>
        </a:solidFill>
        <a:latin typeface="Arial" charset="0"/>
        <a:ea typeface="+mn-ea"/>
        <a:cs typeface="+mn-cs"/>
      </a:defRPr>
    </a:lvl5pPr>
    <a:lvl6pPr marL="2284168" algn="l" defTabSz="913668" rtl="0" eaLnBrk="1" latinLnBrk="0" hangingPunct="1">
      <a:defRPr kern="1200">
        <a:solidFill>
          <a:schemeClr val="tx1"/>
        </a:solidFill>
        <a:latin typeface="Arial" charset="0"/>
        <a:ea typeface="+mn-ea"/>
        <a:cs typeface="+mn-cs"/>
      </a:defRPr>
    </a:lvl6pPr>
    <a:lvl7pPr marL="2741003" algn="l" defTabSz="913668" rtl="0" eaLnBrk="1" latinLnBrk="0" hangingPunct="1">
      <a:defRPr kern="1200">
        <a:solidFill>
          <a:schemeClr val="tx1"/>
        </a:solidFill>
        <a:latin typeface="Arial" charset="0"/>
        <a:ea typeface="+mn-ea"/>
        <a:cs typeface="+mn-cs"/>
      </a:defRPr>
    </a:lvl7pPr>
    <a:lvl8pPr marL="3197834" algn="l" defTabSz="913668" rtl="0" eaLnBrk="1" latinLnBrk="0" hangingPunct="1">
      <a:defRPr kern="1200">
        <a:solidFill>
          <a:schemeClr val="tx1"/>
        </a:solidFill>
        <a:latin typeface="Arial" charset="0"/>
        <a:ea typeface="+mn-ea"/>
        <a:cs typeface="+mn-cs"/>
      </a:defRPr>
    </a:lvl8pPr>
    <a:lvl9pPr marL="3654668" algn="l" defTabSz="913668"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38">
          <p15:clr>
            <a:srgbClr val="A4A3A4"/>
          </p15:clr>
        </p15:guide>
        <p15:guide id="2" orient="horz" pos="4319">
          <p15:clr>
            <a:srgbClr val="A4A3A4"/>
          </p15:clr>
        </p15:guide>
        <p15:guide id="3" pos="111">
          <p15:clr>
            <a:srgbClr val="A4A3A4"/>
          </p15:clr>
        </p15:guide>
        <p15:guide id="4" pos="5488">
          <p15:clr>
            <a:srgbClr val="A4A3A4"/>
          </p15:clr>
        </p15:guide>
      </p15:sldGuideLst>
    </p:ext>
    <p:ext uri="{2D200454-40CA-4A62-9FC3-DE9A4176ACB9}">
      <p15:notesGuideLst xmlns:p15="http://schemas.microsoft.com/office/powerpoint/2012/main" xmlns="">
        <p15:guide id="1" orient="horz" pos="2924">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E9EF"/>
    <a:srgbClr val="97CDE6"/>
    <a:srgbClr val="FF6600"/>
    <a:srgbClr val="008F98"/>
    <a:srgbClr val="BADCE0"/>
    <a:srgbClr val="8FB3CB"/>
    <a:srgbClr val="EAEAEA"/>
    <a:srgbClr val="7C9AC6"/>
    <a:srgbClr val="52ABD5"/>
    <a:srgbClr val="8DC8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14476" autoAdjust="0"/>
    <p:restoredTop sz="98798" autoAdjust="0"/>
  </p:normalViewPr>
  <p:slideViewPr>
    <p:cSldViewPr snapToGrid="0" snapToObjects="1">
      <p:cViewPr>
        <p:scale>
          <a:sx n="80" d="100"/>
          <a:sy n="80" d="100"/>
        </p:scale>
        <p:origin x="-1072" y="-216"/>
      </p:cViewPr>
      <p:guideLst>
        <p:guide orient="horz" pos="4319"/>
        <p:guide/>
      </p:guideLst>
    </p:cSldViewPr>
  </p:slideViewPr>
  <p:notesTextViewPr>
    <p:cViewPr>
      <p:scale>
        <a:sx n="100" d="100"/>
        <a:sy n="100" d="100"/>
      </p:scale>
      <p:origin x="0" y="0"/>
    </p:cViewPr>
  </p:notesTextViewPr>
  <p:sorterViewPr>
    <p:cViewPr>
      <p:scale>
        <a:sx n="90" d="100"/>
        <a:sy n="90" d="100"/>
      </p:scale>
      <p:origin x="0" y="192"/>
    </p:cViewPr>
  </p:sorterViewPr>
  <p:notesViewPr>
    <p:cSldViewPr showGuides="1">
      <p:cViewPr varScale="1">
        <p:scale>
          <a:sx n="97" d="100"/>
          <a:sy n="97" d="100"/>
        </p:scale>
        <p:origin x="-3540" y="-114"/>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12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3988" y="0"/>
            <a:ext cx="3032125" cy="463550"/>
          </a:xfrm>
          <a:prstGeom prst="rect">
            <a:avLst/>
          </a:prstGeom>
        </p:spPr>
        <p:txBody>
          <a:bodyPr vert="horz" lIns="91440" tIns="45720" rIns="91440" bIns="45720" rtlCol="0"/>
          <a:lstStyle>
            <a:lvl1pPr algn="r">
              <a:defRPr sz="1200"/>
            </a:lvl1pPr>
          </a:lstStyle>
          <a:p>
            <a:fld id="{F09D5C36-ADE9-41D4-A4FC-837F1612AB23}" type="datetimeFigureOut">
              <a:rPr lang="en-US" smtClean="0"/>
              <a:t>8/17/14</a:t>
            </a:fld>
            <a:endParaRPr lang="en-US"/>
          </a:p>
        </p:txBody>
      </p:sp>
      <p:sp>
        <p:nvSpPr>
          <p:cNvPr id="4" name="Footer Placeholder 3"/>
          <p:cNvSpPr>
            <a:spLocks noGrp="1"/>
          </p:cNvSpPr>
          <p:nvPr>
            <p:ph type="ftr" sz="quarter" idx="2"/>
          </p:nvPr>
        </p:nvSpPr>
        <p:spPr>
          <a:xfrm>
            <a:off x="0" y="8818563"/>
            <a:ext cx="3032125"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3988" y="8818563"/>
            <a:ext cx="3032125" cy="463550"/>
          </a:xfrm>
          <a:prstGeom prst="rect">
            <a:avLst/>
          </a:prstGeom>
        </p:spPr>
        <p:txBody>
          <a:bodyPr vert="horz" lIns="91440" tIns="45720" rIns="91440" bIns="45720" rtlCol="0" anchor="b"/>
          <a:lstStyle>
            <a:lvl1pPr algn="r">
              <a:defRPr sz="1200"/>
            </a:lvl1pPr>
          </a:lstStyle>
          <a:p>
            <a:fld id="{8A009DB9-4AF0-43F7-B795-938FF787D9EF}" type="slidenum">
              <a:rPr lang="en-US" smtClean="0"/>
              <a:t>‹#›</a:t>
            </a:fld>
            <a:endParaRPr lang="en-US"/>
          </a:p>
        </p:txBody>
      </p:sp>
    </p:spTree>
    <p:extLst>
      <p:ext uri="{BB962C8B-B14F-4D97-AF65-F5344CB8AC3E}">
        <p14:creationId xmlns:p14="http://schemas.microsoft.com/office/powerpoint/2010/main" val="11592185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32337" cy="464185"/>
          </a:xfrm>
          <a:prstGeom prst="rect">
            <a:avLst/>
          </a:prstGeom>
        </p:spPr>
        <p:txBody>
          <a:bodyPr vert="horz" lIns="92472" tIns="46236" rIns="92472" bIns="46236"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63745" y="2"/>
            <a:ext cx="3032337" cy="464185"/>
          </a:xfrm>
          <a:prstGeom prst="rect">
            <a:avLst/>
          </a:prstGeom>
        </p:spPr>
        <p:txBody>
          <a:bodyPr vert="horz" lIns="92472" tIns="46236" rIns="92472" bIns="46236" rtlCol="0"/>
          <a:lstStyle>
            <a:lvl1pPr algn="r" fontAlgn="auto">
              <a:spcBef>
                <a:spcPts val="0"/>
              </a:spcBef>
              <a:spcAft>
                <a:spcPts val="0"/>
              </a:spcAft>
              <a:defRPr sz="1200">
                <a:latin typeface="+mn-lt"/>
              </a:defRPr>
            </a:lvl1pPr>
          </a:lstStyle>
          <a:p>
            <a:pPr>
              <a:defRPr/>
            </a:pPr>
            <a:fld id="{DDC9AB32-919F-464C-9AB6-1EE662FB5AC4}" type="datetimeFigureOut">
              <a:rPr lang="en-US"/>
              <a:pPr>
                <a:defRPr/>
              </a:pPr>
              <a:t>8/17/14</a:t>
            </a:fld>
            <a:endParaRPr lang="en-US"/>
          </a:p>
        </p:txBody>
      </p:sp>
      <p:sp>
        <p:nvSpPr>
          <p:cNvPr id="4" name="Slide Image Placeholder 3"/>
          <p:cNvSpPr>
            <a:spLocks noGrp="1" noRot="1" noChangeAspect="1"/>
          </p:cNvSpPr>
          <p:nvPr>
            <p:ph type="sldImg" idx="2"/>
          </p:nvPr>
        </p:nvSpPr>
        <p:spPr>
          <a:xfrm>
            <a:off x="1179513" y="696913"/>
            <a:ext cx="4638675" cy="3479800"/>
          </a:xfrm>
          <a:prstGeom prst="rect">
            <a:avLst/>
          </a:prstGeom>
          <a:noFill/>
          <a:ln w="12700">
            <a:solidFill>
              <a:prstClr val="black"/>
            </a:solidFill>
          </a:ln>
        </p:spPr>
        <p:txBody>
          <a:bodyPr vert="horz" lIns="92472" tIns="46236" rIns="92472" bIns="46236" rtlCol="0" anchor="ctr"/>
          <a:lstStyle/>
          <a:p>
            <a:pPr lvl="0"/>
            <a:endParaRPr lang="en-US" noProof="0"/>
          </a:p>
        </p:txBody>
      </p:sp>
      <p:sp>
        <p:nvSpPr>
          <p:cNvPr id="5" name="Notes Placeholder 4"/>
          <p:cNvSpPr>
            <a:spLocks noGrp="1"/>
          </p:cNvSpPr>
          <p:nvPr>
            <p:ph type="body" sz="quarter" idx="3"/>
          </p:nvPr>
        </p:nvSpPr>
        <p:spPr>
          <a:xfrm>
            <a:off x="699770" y="4409763"/>
            <a:ext cx="5598160" cy="4177664"/>
          </a:xfrm>
          <a:prstGeom prst="rect">
            <a:avLst/>
          </a:prstGeom>
        </p:spPr>
        <p:txBody>
          <a:bodyPr vert="horz" lIns="92472" tIns="46236" rIns="92472" bIns="46236"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2" y="8817904"/>
            <a:ext cx="3032337" cy="464185"/>
          </a:xfrm>
          <a:prstGeom prst="rect">
            <a:avLst/>
          </a:prstGeom>
        </p:spPr>
        <p:txBody>
          <a:bodyPr vert="horz" lIns="92472" tIns="46236" rIns="92472" bIns="46236"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63745" y="8817904"/>
            <a:ext cx="3032337" cy="464185"/>
          </a:xfrm>
          <a:prstGeom prst="rect">
            <a:avLst/>
          </a:prstGeom>
        </p:spPr>
        <p:txBody>
          <a:bodyPr vert="horz" lIns="92472" tIns="46236" rIns="92472" bIns="46236" rtlCol="0" anchor="b"/>
          <a:lstStyle>
            <a:lvl1pPr algn="r" fontAlgn="auto">
              <a:spcBef>
                <a:spcPts val="0"/>
              </a:spcBef>
              <a:spcAft>
                <a:spcPts val="0"/>
              </a:spcAft>
              <a:defRPr sz="1200">
                <a:latin typeface="+mn-lt"/>
              </a:defRPr>
            </a:lvl1pPr>
          </a:lstStyle>
          <a:p>
            <a:pPr>
              <a:defRPr/>
            </a:pPr>
            <a:fld id="{2A718171-F211-4E6C-8E75-345E8E3D757B}" type="slidenum">
              <a:rPr lang="en-US"/>
              <a:pPr>
                <a:defRPr/>
              </a:pPr>
              <a:t>‹#›</a:t>
            </a:fld>
            <a:endParaRPr lang="en-US"/>
          </a:p>
        </p:txBody>
      </p:sp>
    </p:spTree>
    <p:extLst>
      <p:ext uri="{BB962C8B-B14F-4D97-AF65-F5344CB8AC3E}">
        <p14:creationId xmlns:p14="http://schemas.microsoft.com/office/powerpoint/2010/main" val="246122482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6832" algn="l" rtl="0" eaLnBrk="0" fontAlgn="base" hangingPunct="0">
      <a:spcBef>
        <a:spcPct val="30000"/>
      </a:spcBef>
      <a:spcAft>
        <a:spcPct val="0"/>
      </a:spcAft>
      <a:defRPr sz="1200" kern="1200">
        <a:solidFill>
          <a:schemeClr val="tx1"/>
        </a:solidFill>
        <a:latin typeface="+mn-lt"/>
        <a:ea typeface="+mn-ea"/>
        <a:cs typeface="+mn-cs"/>
      </a:defRPr>
    </a:lvl2pPr>
    <a:lvl3pPr marL="913668" algn="l" rtl="0" eaLnBrk="0" fontAlgn="base" hangingPunct="0">
      <a:spcBef>
        <a:spcPct val="30000"/>
      </a:spcBef>
      <a:spcAft>
        <a:spcPct val="0"/>
      </a:spcAft>
      <a:defRPr sz="1200" kern="1200">
        <a:solidFill>
          <a:schemeClr val="tx1"/>
        </a:solidFill>
        <a:latin typeface="+mn-lt"/>
        <a:ea typeface="+mn-ea"/>
        <a:cs typeface="+mn-cs"/>
      </a:defRPr>
    </a:lvl3pPr>
    <a:lvl4pPr marL="1370497" algn="l" rtl="0" eaLnBrk="0" fontAlgn="base" hangingPunct="0">
      <a:spcBef>
        <a:spcPct val="30000"/>
      </a:spcBef>
      <a:spcAft>
        <a:spcPct val="0"/>
      </a:spcAft>
      <a:defRPr sz="1200" kern="1200">
        <a:solidFill>
          <a:schemeClr val="tx1"/>
        </a:solidFill>
        <a:latin typeface="+mn-lt"/>
        <a:ea typeface="+mn-ea"/>
        <a:cs typeface="+mn-cs"/>
      </a:defRPr>
    </a:lvl4pPr>
    <a:lvl5pPr marL="1827333" algn="l" rtl="0" eaLnBrk="0" fontAlgn="base" hangingPunct="0">
      <a:spcBef>
        <a:spcPct val="30000"/>
      </a:spcBef>
      <a:spcAft>
        <a:spcPct val="0"/>
      </a:spcAft>
      <a:defRPr sz="1200" kern="1200">
        <a:solidFill>
          <a:schemeClr val="tx1"/>
        </a:solidFill>
        <a:latin typeface="+mn-lt"/>
        <a:ea typeface="+mn-ea"/>
        <a:cs typeface="+mn-cs"/>
      </a:defRPr>
    </a:lvl5pPr>
    <a:lvl6pPr marL="2284168" algn="l" defTabSz="913668" rtl="0" eaLnBrk="1" latinLnBrk="0" hangingPunct="1">
      <a:defRPr sz="1200" kern="1200">
        <a:solidFill>
          <a:schemeClr val="tx1"/>
        </a:solidFill>
        <a:latin typeface="+mn-lt"/>
        <a:ea typeface="+mn-ea"/>
        <a:cs typeface="+mn-cs"/>
      </a:defRPr>
    </a:lvl6pPr>
    <a:lvl7pPr marL="2741003" algn="l" defTabSz="913668" rtl="0" eaLnBrk="1" latinLnBrk="0" hangingPunct="1">
      <a:defRPr sz="1200" kern="1200">
        <a:solidFill>
          <a:schemeClr val="tx1"/>
        </a:solidFill>
        <a:latin typeface="+mn-lt"/>
        <a:ea typeface="+mn-ea"/>
        <a:cs typeface="+mn-cs"/>
      </a:defRPr>
    </a:lvl7pPr>
    <a:lvl8pPr marL="3197834" algn="l" defTabSz="913668" rtl="0" eaLnBrk="1" latinLnBrk="0" hangingPunct="1">
      <a:defRPr sz="1200" kern="1200">
        <a:solidFill>
          <a:schemeClr val="tx1"/>
        </a:solidFill>
        <a:latin typeface="+mn-lt"/>
        <a:ea typeface="+mn-ea"/>
        <a:cs typeface="+mn-cs"/>
      </a:defRPr>
    </a:lvl8pPr>
    <a:lvl9pPr marL="3654668" algn="l" defTabSz="9136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bwMode="auto">
          <a:xfrm>
            <a:off x="87313" y="168275"/>
            <a:ext cx="6838950" cy="5130800"/>
          </a:xfrm>
          <a:noFill/>
          <a:ln cap="flat">
            <a:solidFill>
              <a:schemeClr val="tx1"/>
            </a:solidFill>
            <a:miter lim="800000"/>
            <a:headEnd/>
            <a:tailEnd/>
          </a:ln>
        </p:spPr>
      </p:sp>
      <p:sp>
        <p:nvSpPr>
          <p:cNvPr id="27650" name="Text Box 3"/>
          <p:cNvSpPr txBox="1">
            <a:spLocks noChangeArrowheads="1"/>
          </p:cNvSpPr>
          <p:nvPr/>
        </p:nvSpPr>
        <p:spPr bwMode="auto">
          <a:xfrm>
            <a:off x="4894263" y="4916490"/>
            <a:ext cx="1878012" cy="276225"/>
          </a:xfrm>
          <a:prstGeom prst="rect">
            <a:avLst/>
          </a:prstGeom>
          <a:noFill/>
          <a:ln w="12700">
            <a:noFill/>
            <a:miter lim="800000"/>
            <a:headEnd type="none" w="sm" len="sm"/>
            <a:tailEnd type="none" w="sm" len="sm"/>
          </a:ln>
        </p:spPr>
        <p:txBody>
          <a:bodyPr wrap="none" lIns="89083" tIns="44542" rIns="89083" bIns="44542">
            <a:spAutoFit/>
          </a:bodyPr>
          <a:lstStyle/>
          <a:p>
            <a:pPr defTabSz="888818" eaLnBrk="0" hangingPunct="0"/>
            <a:r>
              <a:rPr lang="en-US" sz="1200" b="1" dirty="0">
                <a:solidFill>
                  <a:srgbClr val="CC3300"/>
                </a:solidFill>
                <a:latin typeface="Arial Narrow" pitchFamily="34" charset="0"/>
              </a:rPr>
              <a:t>Speaker Notes (version 2.0)</a:t>
            </a:r>
          </a:p>
        </p:txBody>
      </p:sp>
    </p:spTree>
    <p:extLst>
      <p:ext uri="{BB962C8B-B14F-4D97-AF65-F5344CB8AC3E}">
        <p14:creationId xmlns:p14="http://schemas.microsoft.com/office/powerpoint/2010/main" val="4131733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9</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10</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11</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12</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13</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14</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15</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16</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17</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18</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bwMode="auto">
          <a:xfrm>
            <a:off x="87313" y="168275"/>
            <a:ext cx="6838950" cy="5130800"/>
          </a:xfrm>
          <a:noFill/>
          <a:ln cap="flat">
            <a:solidFill>
              <a:schemeClr val="tx1"/>
            </a:solidFill>
            <a:miter lim="800000"/>
            <a:headEnd/>
            <a:tailEnd/>
          </a:ln>
        </p:spPr>
      </p:sp>
      <p:sp>
        <p:nvSpPr>
          <p:cNvPr id="27650" name="Text Box 3"/>
          <p:cNvSpPr txBox="1">
            <a:spLocks noChangeArrowheads="1"/>
          </p:cNvSpPr>
          <p:nvPr/>
        </p:nvSpPr>
        <p:spPr bwMode="auto">
          <a:xfrm>
            <a:off x="4894263" y="4916490"/>
            <a:ext cx="1878012" cy="276225"/>
          </a:xfrm>
          <a:prstGeom prst="rect">
            <a:avLst/>
          </a:prstGeom>
          <a:noFill/>
          <a:ln w="12700">
            <a:noFill/>
            <a:miter lim="800000"/>
            <a:headEnd type="none" w="sm" len="sm"/>
            <a:tailEnd type="none" w="sm" len="sm"/>
          </a:ln>
        </p:spPr>
        <p:txBody>
          <a:bodyPr wrap="none" lIns="89083" tIns="44542" rIns="89083" bIns="44542">
            <a:spAutoFit/>
          </a:bodyPr>
          <a:lstStyle/>
          <a:p>
            <a:pPr defTabSz="888818" eaLnBrk="0" hangingPunct="0"/>
            <a:r>
              <a:rPr lang="en-US" sz="1200" b="1" dirty="0">
                <a:solidFill>
                  <a:srgbClr val="CC3300"/>
                </a:solidFill>
                <a:latin typeface="Arial Narrow" pitchFamily="34" charset="0"/>
              </a:rPr>
              <a:t>Speaker Notes (version 2.0)</a:t>
            </a:r>
          </a:p>
        </p:txBody>
      </p:sp>
    </p:spTree>
    <p:extLst>
      <p:ext uri="{BB962C8B-B14F-4D97-AF65-F5344CB8AC3E}">
        <p14:creationId xmlns:p14="http://schemas.microsoft.com/office/powerpoint/2010/main" val="41317333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19</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20</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21</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22</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2</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3</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4</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bwMode="auto">
          <a:xfrm>
            <a:off x="87313" y="168275"/>
            <a:ext cx="6838950" cy="5130800"/>
          </a:xfrm>
          <a:noFill/>
          <a:ln cap="flat">
            <a:solidFill>
              <a:schemeClr val="tx1"/>
            </a:solidFill>
            <a:miter lim="800000"/>
            <a:headEnd/>
            <a:tailEnd/>
          </a:ln>
        </p:spPr>
      </p:sp>
      <p:sp>
        <p:nvSpPr>
          <p:cNvPr id="27650" name="Text Box 3"/>
          <p:cNvSpPr txBox="1">
            <a:spLocks noChangeArrowheads="1"/>
          </p:cNvSpPr>
          <p:nvPr/>
        </p:nvSpPr>
        <p:spPr bwMode="auto">
          <a:xfrm>
            <a:off x="4894263" y="4916490"/>
            <a:ext cx="1878012" cy="276225"/>
          </a:xfrm>
          <a:prstGeom prst="rect">
            <a:avLst/>
          </a:prstGeom>
          <a:noFill/>
          <a:ln w="12700">
            <a:noFill/>
            <a:miter lim="800000"/>
            <a:headEnd type="none" w="sm" len="sm"/>
            <a:tailEnd type="none" w="sm" len="sm"/>
          </a:ln>
        </p:spPr>
        <p:txBody>
          <a:bodyPr wrap="none" lIns="89083" tIns="44542" rIns="89083" bIns="44542">
            <a:spAutoFit/>
          </a:bodyPr>
          <a:lstStyle/>
          <a:p>
            <a:pPr defTabSz="888818" eaLnBrk="0" hangingPunct="0"/>
            <a:r>
              <a:rPr lang="en-US" sz="1200" b="1" dirty="0">
                <a:solidFill>
                  <a:srgbClr val="CC3300"/>
                </a:solidFill>
                <a:latin typeface="Arial Narrow" pitchFamily="34" charset="0"/>
              </a:rPr>
              <a:t>Speaker Notes (version 2.0)</a:t>
            </a:r>
          </a:p>
        </p:txBody>
      </p:sp>
    </p:spTree>
    <p:extLst>
      <p:ext uri="{BB962C8B-B14F-4D97-AF65-F5344CB8AC3E}">
        <p14:creationId xmlns:p14="http://schemas.microsoft.com/office/powerpoint/2010/main" val="4131733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6</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7</a:t>
            </a:fld>
            <a:endParaRPr lang="en-US"/>
          </a:p>
        </p:txBody>
      </p:sp>
    </p:spTree>
    <p:extLst>
      <p:ext uri="{BB962C8B-B14F-4D97-AF65-F5344CB8AC3E}">
        <p14:creationId xmlns:p14="http://schemas.microsoft.com/office/powerpoint/2010/main" val="1096974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A718171-F211-4E6C-8E75-345E8E3D757B}" type="slidenum">
              <a:rPr lang="en-US" smtClean="0"/>
              <a:pPr>
                <a:defRPr/>
              </a:pPr>
              <a:t>8</a:t>
            </a:fld>
            <a:endParaRPr lang="en-US"/>
          </a:p>
        </p:txBody>
      </p:sp>
    </p:spTree>
    <p:extLst>
      <p:ext uri="{BB962C8B-B14F-4D97-AF65-F5344CB8AC3E}">
        <p14:creationId xmlns:p14="http://schemas.microsoft.com/office/powerpoint/2010/main" val="1096974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gray">
          <a:xfrm>
            <a:off x="457205" y="563563"/>
            <a:ext cx="8248650" cy="608012"/>
          </a:xfrm>
          <a:prstGeom prst="rect">
            <a:avLst/>
          </a:prstGeom>
          <a:noFill/>
          <a:ln w="9525">
            <a:noFill/>
            <a:miter lim="800000"/>
            <a:headEnd/>
            <a:tailEnd/>
          </a:ln>
          <a:effectLst/>
        </p:spPr>
        <p:txBody>
          <a:bodyPr wrap="none" lIns="91365" tIns="45683" rIns="91365" bIns="45683" anchor="ctr"/>
          <a:lstStyle/>
          <a:p>
            <a:pPr>
              <a:defRPr/>
            </a:pPr>
            <a:endParaRPr lang="en-US">
              <a:solidFill>
                <a:srgbClr val="000000"/>
              </a:solidFill>
              <a:latin typeface="+mn-lt"/>
              <a:cs typeface="Arial" charset="0"/>
            </a:endParaRPr>
          </a:p>
        </p:txBody>
      </p:sp>
      <p:sp>
        <p:nvSpPr>
          <p:cNvPr id="6" name="Rectangle 6"/>
          <p:cNvSpPr>
            <a:spLocks noChangeArrowheads="1"/>
          </p:cNvSpPr>
          <p:nvPr/>
        </p:nvSpPr>
        <p:spPr bwMode="gray">
          <a:xfrm>
            <a:off x="173038" y="3482975"/>
            <a:ext cx="6075362" cy="541338"/>
          </a:xfrm>
          <a:prstGeom prst="rect">
            <a:avLst/>
          </a:prstGeom>
          <a:noFill/>
          <a:ln w="9525">
            <a:noFill/>
            <a:miter lim="800000"/>
            <a:headEnd/>
            <a:tailEnd/>
          </a:ln>
          <a:effectLst/>
        </p:spPr>
        <p:txBody>
          <a:bodyPr lIns="91960" tIns="45981" rIns="91960" bIns="45981" anchor="ctr"/>
          <a:lstStyle/>
          <a:p>
            <a:pPr eaLnBrk="0" hangingPunct="0">
              <a:defRPr/>
            </a:pPr>
            <a:endParaRPr lang="en-US" sz="2400" dirty="0">
              <a:solidFill>
                <a:srgbClr val="000000"/>
              </a:solidFill>
              <a:latin typeface="Times New Roman" pitchFamily="18" charset="0"/>
              <a:cs typeface="Arial" charset="0"/>
            </a:endParaRPr>
          </a:p>
        </p:txBody>
      </p:sp>
      <p:sp>
        <p:nvSpPr>
          <p:cNvPr id="158723" name="Rectangle 3"/>
          <p:cNvSpPr>
            <a:spLocks noGrp="1" noChangeArrowheads="1"/>
          </p:cNvSpPr>
          <p:nvPr>
            <p:ph type="ctrTitle" sz="quarter"/>
          </p:nvPr>
        </p:nvSpPr>
        <p:spPr>
          <a:xfrm>
            <a:off x="173038" y="1981200"/>
            <a:ext cx="7772400" cy="1373189"/>
          </a:xfrm>
          <a:prstGeom prst="rect">
            <a:avLst/>
          </a:prstGeom>
        </p:spPr>
        <p:txBody>
          <a:bodyPr lIns="0" tIns="0" rIns="0" bIns="0" anchor="b"/>
          <a:lstStyle>
            <a:lvl1pPr>
              <a:defRPr sz="4000"/>
            </a:lvl1pPr>
          </a:lstStyle>
          <a:p>
            <a:r>
              <a:rPr lang="en-US" dirty="0" smtClean="0"/>
              <a:t>Click to edit Master title style</a:t>
            </a:r>
            <a:endParaRPr lang="en-US" dirty="0"/>
          </a:p>
        </p:txBody>
      </p:sp>
      <p:sp>
        <p:nvSpPr>
          <p:cNvPr id="158724" name="Rectangle 4"/>
          <p:cNvSpPr>
            <a:spLocks noGrp="1" noChangeArrowheads="1"/>
          </p:cNvSpPr>
          <p:nvPr>
            <p:ph type="subTitle" sz="quarter" idx="1"/>
          </p:nvPr>
        </p:nvSpPr>
        <p:spPr>
          <a:xfrm>
            <a:off x="173044" y="3617858"/>
            <a:ext cx="6399212" cy="1258942"/>
          </a:xfrm>
          <a:prstGeom prst="rect">
            <a:avLst/>
          </a:prstGeom>
        </p:spPr>
        <p:txBody>
          <a:bodyPr lIns="0" tIns="0" rIns="0" bIns="0"/>
          <a:lstStyle>
            <a:lvl1pPr marL="0" indent="0" algn="l">
              <a:buFont typeface="WingDings" pitchFamily="2" charset="2"/>
              <a:buNone/>
              <a:defRPr sz="2400" b="0" i="0" baseline="0"/>
            </a:lvl1pPr>
          </a:lstStyle>
          <a:p>
            <a:r>
              <a:rPr lang="en-US" dirty="0" smtClean="0"/>
              <a:t>Click to edit Master subtitle style</a:t>
            </a:r>
            <a:endParaRPr lang="en-US" dirty="0"/>
          </a:p>
        </p:txBody>
      </p:sp>
      <p:sp>
        <p:nvSpPr>
          <p:cNvPr id="9" name="Rectangle 8"/>
          <p:cNvSpPr/>
          <p:nvPr userDrawn="1"/>
        </p:nvSpPr>
        <p:spPr bwMode="auto">
          <a:xfrm>
            <a:off x="45720" y="3406775"/>
            <a:ext cx="9052560" cy="762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59824" y="5747002"/>
            <a:ext cx="2865126" cy="107289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161925" y="25565"/>
            <a:ext cx="7575550" cy="476864"/>
          </a:xfrm>
          <a:prstGeom prst="rect">
            <a:avLst/>
          </a:prstGeom>
        </p:spPr>
        <p:txBody>
          <a:bodyPr lIns="0" tIns="0" rIns="0" bIns="0" anchor="ctr"/>
          <a:lstStyle/>
          <a:p>
            <a:r>
              <a:rPr lang="en-US" dirty="0" smtClean="0"/>
              <a:t>Click to edit Master title style</a:t>
            </a:r>
            <a:endParaRPr lang="en-US" dirty="0"/>
          </a:p>
        </p:txBody>
      </p:sp>
      <p:sp>
        <p:nvSpPr>
          <p:cNvPr id="7" name="Content Placeholder 2"/>
          <p:cNvSpPr>
            <a:spLocks noGrp="1"/>
          </p:cNvSpPr>
          <p:nvPr>
            <p:ph idx="1"/>
          </p:nvPr>
        </p:nvSpPr>
        <p:spPr>
          <a:xfrm>
            <a:off x="161925" y="675029"/>
            <a:ext cx="8710613" cy="1000274"/>
          </a:xfrm>
          <a:prstGeom prst="rect">
            <a:avLst/>
          </a:prstGeom>
        </p:spPr>
        <p:txBody>
          <a:bodyPr lIns="0" tIns="0" rIns="0" bIns="0">
            <a:spAutoFit/>
          </a:bodyPr>
          <a:lstStyle>
            <a:lvl1pPr marL="0" indent="0">
              <a:buNone/>
              <a:defRPr sz="1400"/>
            </a:lvl1pPr>
            <a:lvl2pPr marL="176071" indent="-176071">
              <a:buClr>
                <a:schemeClr val="accent1"/>
              </a:buClr>
              <a:defRPr sz="1200"/>
            </a:lvl2pPr>
            <a:lvl3pPr marL="396560" indent="-220486">
              <a:buClr>
                <a:schemeClr val="accent1"/>
              </a:buClr>
              <a:defRPr sz="1100"/>
            </a:lvl3pPr>
            <a:lvl4pPr marL="572629" indent="-176071">
              <a:defRPr sz="11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8" name="Picture 2" descr="C:\Users\d403369\Desktop\KaiserIT_PPT\KPLogos\JPG-PNG\KPstkd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07215" y="0"/>
            <a:ext cx="1469726" cy="55043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bwMode="auto">
          <a:xfrm>
            <a:off x="45720" y="563881"/>
            <a:ext cx="9052560" cy="45719"/>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161925" y="25565"/>
            <a:ext cx="7575550" cy="476864"/>
          </a:xfrm>
          <a:prstGeom prst="rect">
            <a:avLst/>
          </a:prstGeom>
        </p:spPr>
        <p:txBody>
          <a:bodyPr lIns="0" tIns="0" rIns="0" bIns="0" anchor="ctr"/>
          <a:lstStyle/>
          <a:p>
            <a:r>
              <a:rPr lang="en-US" dirty="0" smtClean="0"/>
              <a:t>Click to edit Master title style</a:t>
            </a:r>
            <a:endParaRPr lang="en-US" dirty="0"/>
          </a:p>
        </p:txBody>
      </p:sp>
      <p:sp>
        <p:nvSpPr>
          <p:cNvPr id="7" name="Content Placeholder 2"/>
          <p:cNvSpPr>
            <a:spLocks noGrp="1"/>
          </p:cNvSpPr>
          <p:nvPr>
            <p:ph idx="1"/>
          </p:nvPr>
        </p:nvSpPr>
        <p:spPr>
          <a:xfrm>
            <a:off x="161925" y="675029"/>
            <a:ext cx="8710613" cy="1000274"/>
          </a:xfrm>
          <a:prstGeom prst="rect">
            <a:avLst/>
          </a:prstGeom>
        </p:spPr>
        <p:txBody>
          <a:bodyPr lIns="0" tIns="0" rIns="0" bIns="0">
            <a:spAutoFit/>
          </a:bodyPr>
          <a:lstStyle>
            <a:lvl1pPr marL="0" indent="0">
              <a:buNone/>
              <a:defRPr sz="1400"/>
            </a:lvl1pPr>
            <a:lvl2pPr marL="176071" indent="-176071">
              <a:buClr>
                <a:schemeClr val="accent1"/>
              </a:buClr>
              <a:defRPr sz="1200"/>
            </a:lvl2pPr>
            <a:lvl3pPr marL="396560" indent="-220486">
              <a:buClr>
                <a:schemeClr val="accent1"/>
              </a:buClr>
              <a:defRPr sz="1100"/>
            </a:lvl3pPr>
            <a:lvl4pPr marL="572629" indent="-176071">
              <a:defRPr sz="1100"/>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8" name="Picture 2" descr="C:\Users\d403369\Desktop\KaiserIT_PPT\KPLogos\JPG-PNG\KPstkdRG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07215" y="0"/>
            <a:ext cx="1469726" cy="55043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bwMode="auto">
          <a:xfrm>
            <a:off x="45720" y="563881"/>
            <a:ext cx="9052560" cy="45719"/>
          </a:xfrm>
          <a:prstGeom prst="rect">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22"/>
          <p:cNvSpPr>
            <a:spLocks noChangeArrowheads="1"/>
          </p:cNvSpPr>
          <p:nvPr userDrawn="1"/>
        </p:nvSpPr>
        <p:spPr bwMode="auto">
          <a:xfrm>
            <a:off x="3967" y="6602694"/>
            <a:ext cx="2032001" cy="23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l" eaLnBrk="1" hangingPunct="1">
              <a:spcBef>
                <a:spcPct val="20000"/>
              </a:spcBef>
              <a:buClr>
                <a:srgbClr val="FD923C"/>
              </a:buClr>
            </a:pPr>
            <a:r>
              <a:rPr lang="en-US" sz="800" b="1" dirty="0">
                <a:solidFill>
                  <a:schemeClr val="tx1">
                    <a:lumMod val="75000"/>
                    <a:lumOff val="25000"/>
                  </a:schemeClr>
                </a:solidFill>
                <a:cs typeface="Arial" charset="0"/>
              </a:rPr>
              <a:t>Kaiser Permanente | Confidential</a:t>
            </a:r>
          </a:p>
        </p:txBody>
      </p:sp>
    </p:spTree>
  </p:cSld>
  <p:clrMap bg1="lt1" tx1="dk1" bg2="lt2" tx2="dk2" accent1="accent1" accent2="accent2" accent3="accent3" accent4="accent4" accent5="accent5" accent6="accent6" hlink="hlink" folHlink="folHlink"/>
  <p:sldLayoutIdLst>
    <p:sldLayoutId id="2147483759" r:id="rId1"/>
    <p:sldLayoutId id="2147483748" r:id="rId2"/>
    <p:sldLayoutId id="2147483752" r:id="rId3"/>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2400" b="1">
          <a:solidFill>
            <a:sysClr val="windowText" lastClr="000000"/>
          </a:solidFill>
          <a:latin typeface="Calibri" pitchFamily="34" charset="0"/>
          <a:ea typeface="+mj-ea"/>
          <a:cs typeface="Calibri" pitchFamily="34" charset="0"/>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6832" algn="l" rtl="0" eaLnBrk="1" fontAlgn="base" hangingPunct="1">
        <a:spcBef>
          <a:spcPct val="0"/>
        </a:spcBef>
        <a:spcAft>
          <a:spcPct val="0"/>
        </a:spcAft>
        <a:defRPr sz="2400" b="1">
          <a:solidFill>
            <a:schemeClr val="tx2"/>
          </a:solidFill>
          <a:latin typeface="Arial" charset="0"/>
        </a:defRPr>
      </a:lvl6pPr>
      <a:lvl7pPr marL="913668" algn="l" rtl="0" eaLnBrk="1" fontAlgn="base" hangingPunct="1">
        <a:spcBef>
          <a:spcPct val="0"/>
        </a:spcBef>
        <a:spcAft>
          <a:spcPct val="0"/>
        </a:spcAft>
        <a:defRPr sz="2400" b="1">
          <a:solidFill>
            <a:schemeClr val="tx2"/>
          </a:solidFill>
          <a:latin typeface="Arial" charset="0"/>
        </a:defRPr>
      </a:lvl7pPr>
      <a:lvl8pPr marL="1370497" algn="l" rtl="0" eaLnBrk="1" fontAlgn="base" hangingPunct="1">
        <a:spcBef>
          <a:spcPct val="0"/>
        </a:spcBef>
        <a:spcAft>
          <a:spcPct val="0"/>
        </a:spcAft>
        <a:defRPr sz="2400" b="1">
          <a:solidFill>
            <a:schemeClr val="tx2"/>
          </a:solidFill>
          <a:latin typeface="Arial" charset="0"/>
        </a:defRPr>
      </a:lvl8pPr>
      <a:lvl9pPr marL="1827333" algn="l" rtl="0" eaLnBrk="1" fontAlgn="base" hangingPunct="1">
        <a:spcBef>
          <a:spcPct val="0"/>
        </a:spcBef>
        <a:spcAft>
          <a:spcPct val="0"/>
        </a:spcAft>
        <a:defRPr sz="2400" b="1">
          <a:solidFill>
            <a:schemeClr val="tx2"/>
          </a:solidFill>
          <a:latin typeface="Arial" charset="0"/>
        </a:defRPr>
      </a:lvl9pPr>
    </p:titleStyle>
    <p:bodyStyle>
      <a:lvl1pPr marL="342626" indent="-342626" algn="l" rtl="0" eaLnBrk="1" fontAlgn="base" hangingPunct="1">
        <a:spcBef>
          <a:spcPct val="0"/>
        </a:spcBef>
        <a:spcAft>
          <a:spcPts val="600"/>
        </a:spcAft>
        <a:buClr>
          <a:srgbClr val="006699"/>
        </a:buClr>
        <a:buFont typeface="Wingdings" pitchFamily="2" charset="2"/>
        <a:defRPr>
          <a:solidFill>
            <a:schemeClr val="tx1"/>
          </a:solidFill>
          <a:latin typeface="Calibri" pitchFamily="34" charset="0"/>
          <a:ea typeface="+mn-ea"/>
          <a:cs typeface="Calibri" pitchFamily="34" charset="0"/>
        </a:defRPr>
      </a:lvl1pPr>
      <a:lvl2pPr marL="174625" indent="-174625" algn="l" rtl="0" eaLnBrk="1" fontAlgn="base" hangingPunct="1">
        <a:spcBef>
          <a:spcPct val="0"/>
        </a:spcBef>
        <a:spcAft>
          <a:spcPts val="600"/>
        </a:spcAft>
        <a:buClr>
          <a:schemeClr val="accent1"/>
        </a:buClr>
        <a:buFont typeface="Wingdings" pitchFamily="2" charset="2"/>
        <a:buChar char="§"/>
        <a:defRPr sz="1600">
          <a:solidFill>
            <a:schemeClr val="tx1"/>
          </a:solidFill>
          <a:latin typeface="Calibri" pitchFamily="34" charset="0"/>
          <a:cs typeface="Calibri" pitchFamily="34" charset="0"/>
        </a:defRPr>
      </a:lvl2pPr>
      <a:lvl3pPr marL="403225" indent="-174625" algn="l" rtl="0" eaLnBrk="1" fontAlgn="base" hangingPunct="1">
        <a:spcBef>
          <a:spcPct val="0"/>
        </a:spcBef>
        <a:spcAft>
          <a:spcPts val="600"/>
        </a:spcAft>
        <a:buClr>
          <a:schemeClr val="accent1"/>
        </a:buClr>
        <a:buFont typeface="Arial" charset="0"/>
        <a:buChar char="–"/>
        <a:defRPr sz="1400">
          <a:solidFill>
            <a:schemeClr val="tx1"/>
          </a:solidFill>
          <a:latin typeface="Calibri" pitchFamily="34" charset="0"/>
          <a:cs typeface="Calibri" pitchFamily="34" charset="0"/>
        </a:defRPr>
      </a:lvl3pPr>
      <a:lvl4pPr marL="627063" indent="-166688" algn="l" rtl="0" eaLnBrk="1" fontAlgn="base" hangingPunct="1">
        <a:spcBef>
          <a:spcPct val="0"/>
        </a:spcBef>
        <a:spcAft>
          <a:spcPts val="600"/>
        </a:spcAft>
        <a:buClr>
          <a:schemeClr val="accent1"/>
        </a:buClr>
        <a:buChar char="•"/>
        <a:defRPr sz="1400">
          <a:solidFill>
            <a:schemeClr val="tx1"/>
          </a:solidFill>
          <a:latin typeface="Calibri" pitchFamily="34" charset="0"/>
          <a:cs typeface="Calibri" pitchFamily="34" charset="0"/>
        </a:defRPr>
      </a:lvl4pPr>
      <a:lvl5pPr marL="2055751" indent="-228418" algn="l" rtl="0" eaLnBrk="1" fontAlgn="base" hangingPunct="1">
        <a:spcBef>
          <a:spcPct val="20000"/>
        </a:spcBef>
        <a:spcAft>
          <a:spcPct val="0"/>
        </a:spcAft>
        <a:buChar char="»"/>
        <a:defRPr sz="2000">
          <a:solidFill>
            <a:schemeClr val="tx1"/>
          </a:solidFill>
          <a:latin typeface="Times New Roman" pitchFamily="18" charset="0"/>
        </a:defRPr>
      </a:lvl5pPr>
      <a:lvl6pPr marL="2512584" indent="-228418" algn="l" rtl="0" eaLnBrk="1" fontAlgn="base" hangingPunct="1">
        <a:spcBef>
          <a:spcPct val="20000"/>
        </a:spcBef>
        <a:spcAft>
          <a:spcPct val="0"/>
        </a:spcAft>
        <a:buChar char="»"/>
        <a:defRPr sz="2000">
          <a:solidFill>
            <a:schemeClr val="tx1"/>
          </a:solidFill>
          <a:latin typeface="Times New Roman" pitchFamily="18" charset="0"/>
        </a:defRPr>
      </a:lvl6pPr>
      <a:lvl7pPr marL="2969418" indent="-228418" algn="l" rtl="0" eaLnBrk="1" fontAlgn="base" hangingPunct="1">
        <a:spcBef>
          <a:spcPct val="20000"/>
        </a:spcBef>
        <a:spcAft>
          <a:spcPct val="0"/>
        </a:spcAft>
        <a:buChar char="»"/>
        <a:defRPr sz="2000">
          <a:solidFill>
            <a:schemeClr val="tx1"/>
          </a:solidFill>
          <a:latin typeface="Times New Roman" pitchFamily="18" charset="0"/>
        </a:defRPr>
      </a:lvl7pPr>
      <a:lvl8pPr marL="3426250" indent="-228418" algn="l" rtl="0" eaLnBrk="1" fontAlgn="base" hangingPunct="1">
        <a:spcBef>
          <a:spcPct val="20000"/>
        </a:spcBef>
        <a:spcAft>
          <a:spcPct val="0"/>
        </a:spcAft>
        <a:buChar char="»"/>
        <a:defRPr sz="2000">
          <a:solidFill>
            <a:schemeClr val="tx1"/>
          </a:solidFill>
          <a:latin typeface="Times New Roman" pitchFamily="18" charset="0"/>
        </a:defRPr>
      </a:lvl8pPr>
      <a:lvl9pPr marL="3883084" indent="-228418" algn="l" rtl="0" eaLnBrk="1" fontAlgn="base" hangingPunct="1">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3668" rtl="0" eaLnBrk="1" latinLnBrk="0" hangingPunct="1">
        <a:defRPr sz="1800" kern="1200">
          <a:solidFill>
            <a:schemeClr val="tx1"/>
          </a:solidFill>
          <a:latin typeface="+mn-lt"/>
          <a:ea typeface="+mn-ea"/>
          <a:cs typeface="+mn-cs"/>
        </a:defRPr>
      </a:lvl1pPr>
      <a:lvl2pPr marL="456832" algn="l" defTabSz="913668" rtl="0" eaLnBrk="1" latinLnBrk="0" hangingPunct="1">
        <a:defRPr sz="1800" kern="1200">
          <a:solidFill>
            <a:schemeClr val="tx1"/>
          </a:solidFill>
          <a:latin typeface="+mn-lt"/>
          <a:ea typeface="+mn-ea"/>
          <a:cs typeface="+mn-cs"/>
        </a:defRPr>
      </a:lvl2pPr>
      <a:lvl3pPr marL="913668" algn="l" defTabSz="913668" rtl="0" eaLnBrk="1" latinLnBrk="0" hangingPunct="1">
        <a:defRPr sz="1800" kern="1200">
          <a:solidFill>
            <a:schemeClr val="tx1"/>
          </a:solidFill>
          <a:latin typeface="+mn-lt"/>
          <a:ea typeface="+mn-ea"/>
          <a:cs typeface="+mn-cs"/>
        </a:defRPr>
      </a:lvl3pPr>
      <a:lvl4pPr marL="1370497" algn="l" defTabSz="913668" rtl="0" eaLnBrk="1" latinLnBrk="0" hangingPunct="1">
        <a:defRPr sz="1800" kern="1200">
          <a:solidFill>
            <a:schemeClr val="tx1"/>
          </a:solidFill>
          <a:latin typeface="+mn-lt"/>
          <a:ea typeface="+mn-ea"/>
          <a:cs typeface="+mn-cs"/>
        </a:defRPr>
      </a:lvl4pPr>
      <a:lvl5pPr marL="1827333" algn="l" defTabSz="913668" rtl="0" eaLnBrk="1" latinLnBrk="0" hangingPunct="1">
        <a:defRPr sz="1800" kern="1200">
          <a:solidFill>
            <a:schemeClr val="tx1"/>
          </a:solidFill>
          <a:latin typeface="+mn-lt"/>
          <a:ea typeface="+mn-ea"/>
          <a:cs typeface="+mn-cs"/>
        </a:defRPr>
      </a:lvl5pPr>
      <a:lvl6pPr marL="2284168" algn="l" defTabSz="913668" rtl="0" eaLnBrk="1" latinLnBrk="0" hangingPunct="1">
        <a:defRPr sz="1800" kern="1200">
          <a:solidFill>
            <a:schemeClr val="tx1"/>
          </a:solidFill>
          <a:latin typeface="+mn-lt"/>
          <a:ea typeface="+mn-ea"/>
          <a:cs typeface="+mn-cs"/>
        </a:defRPr>
      </a:lvl6pPr>
      <a:lvl7pPr marL="2741003" algn="l" defTabSz="913668" rtl="0" eaLnBrk="1" latinLnBrk="0" hangingPunct="1">
        <a:defRPr sz="1800" kern="1200">
          <a:solidFill>
            <a:schemeClr val="tx1"/>
          </a:solidFill>
          <a:latin typeface="+mn-lt"/>
          <a:ea typeface="+mn-ea"/>
          <a:cs typeface="+mn-cs"/>
        </a:defRPr>
      </a:lvl7pPr>
      <a:lvl8pPr marL="3197834" algn="l" defTabSz="913668" rtl="0" eaLnBrk="1" latinLnBrk="0" hangingPunct="1">
        <a:defRPr sz="1800" kern="1200">
          <a:solidFill>
            <a:schemeClr val="tx1"/>
          </a:solidFill>
          <a:latin typeface="+mn-lt"/>
          <a:ea typeface="+mn-ea"/>
          <a:cs typeface="+mn-cs"/>
        </a:defRPr>
      </a:lvl8pPr>
      <a:lvl9pPr marL="3654668" algn="l" defTabSz="9136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21.png"/><Relationship Id="rId5" Type="http://schemas.microsoft.com/office/2007/relationships/hdphoto" Target="../media/hdphoto2.wdp"/><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23.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6" Type="http://schemas.openxmlformats.org/officeDocument/2006/relationships/image" Target="../media/image6.jpe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emf"/><Relationship Id="rId10"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8"/>
          <p:cNvSpPr>
            <a:spLocks noGrp="1" noChangeArrowheads="1"/>
          </p:cNvSpPr>
          <p:nvPr>
            <p:ph type="ctrTitle" sz="quarter"/>
          </p:nvPr>
        </p:nvSpPr>
        <p:spPr>
          <a:xfrm>
            <a:off x="173038" y="2738835"/>
            <a:ext cx="7772400" cy="615553"/>
          </a:xfrm>
        </p:spPr>
        <p:txBody>
          <a:bodyPr/>
          <a:lstStyle/>
          <a:p>
            <a:r>
              <a:rPr lang="en-US" dirty="0" smtClean="0">
                <a:latin typeface="Avenir Book"/>
                <a:cs typeface="Avenir Book"/>
              </a:rPr>
              <a:t>Digital Acceleration: Release 2</a:t>
            </a:r>
            <a:endParaRPr lang="en-US" dirty="0">
              <a:solidFill>
                <a:schemeClr val="tx1"/>
              </a:solidFill>
              <a:latin typeface="Avenir Book"/>
              <a:cs typeface="Avenir Book"/>
            </a:endParaRPr>
          </a:p>
        </p:txBody>
      </p:sp>
    </p:spTree>
    <p:extLst>
      <p:ext uri="{BB962C8B-B14F-4D97-AF65-F5344CB8AC3E}">
        <p14:creationId xmlns:p14="http://schemas.microsoft.com/office/powerpoint/2010/main" val="17635616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91025" y="913984"/>
            <a:ext cx="2734056" cy="4852949"/>
          </a:xfrm>
          <a:prstGeom prst="rect">
            <a:avLst/>
          </a:prstGeom>
          <a:ln>
            <a:solidFill>
              <a:srgbClr val="7F7F7F"/>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After Visit Appointment Hub Flow (Phase 2)</a:t>
            </a:r>
            <a:endParaRPr lang="en-US" sz="2200" b="0" dirty="0">
              <a:latin typeface="Avenir Book"/>
              <a:cs typeface="Avenir Book"/>
            </a:endParaRPr>
          </a:p>
        </p:txBody>
      </p:sp>
      <p:pic>
        <p:nvPicPr>
          <p:cNvPr id="11" name="Picture 10"/>
          <p:cNvPicPr>
            <a:picLocks noChangeAspect="1"/>
          </p:cNvPicPr>
          <p:nvPr/>
        </p:nvPicPr>
        <p:blipFill>
          <a:blip r:embed="rId4"/>
          <a:stretch>
            <a:fillRect/>
          </a:stretch>
        </p:blipFill>
        <p:spPr>
          <a:xfrm>
            <a:off x="161925" y="922420"/>
            <a:ext cx="2400988" cy="4218403"/>
          </a:xfrm>
          <a:prstGeom prst="rect">
            <a:avLst/>
          </a:prstGeom>
        </p:spPr>
      </p:pic>
      <p:sp>
        <p:nvSpPr>
          <p:cNvPr id="12" name="Rectangle 11"/>
          <p:cNvSpPr/>
          <p:nvPr/>
        </p:nvSpPr>
        <p:spPr bwMode="auto">
          <a:xfrm>
            <a:off x="161925" y="3548121"/>
            <a:ext cx="2400988" cy="689670"/>
          </a:xfrm>
          <a:prstGeom prst="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15" name="Straight Arrow Connector 14"/>
          <p:cNvCxnSpPr/>
          <p:nvPr/>
        </p:nvCxnSpPr>
        <p:spPr bwMode="auto">
          <a:xfrm>
            <a:off x="2620212" y="3903576"/>
            <a:ext cx="427875" cy="0"/>
          </a:xfrm>
          <a:prstGeom prst="straightConnector1">
            <a:avLst/>
          </a:prstGeom>
          <a:noFill/>
          <a:ln w="38100" cmpd="sng" algn="ctr">
            <a:solidFill>
              <a:srgbClr val="005276"/>
            </a:solidFill>
            <a:round/>
            <a:headEnd type="none" w="med" len="med"/>
            <a:tailEnd type="arrow"/>
          </a:ln>
        </p:spPr>
      </p:cxnSp>
      <p:sp>
        <p:nvSpPr>
          <p:cNvPr id="39" name="TextBox 38"/>
          <p:cNvSpPr txBox="1"/>
          <p:nvPr/>
        </p:nvSpPr>
        <p:spPr>
          <a:xfrm>
            <a:off x="6646619" y="670913"/>
            <a:ext cx="1695276" cy="184666"/>
          </a:xfrm>
          <a:prstGeom prst="rect">
            <a:avLst/>
          </a:prstGeom>
          <a:noFill/>
        </p:spPr>
        <p:txBody>
          <a:bodyPr wrap="square" lIns="0" tIns="0" rIns="0" bIns="0" rtlCol="0">
            <a:spAutoFit/>
          </a:bodyPr>
          <a:lstStyle/>
          <a:p>
            <a:pPr algn="ctr"/>
            <a:r>
              <a:rPr lang="en-US" sz="1200" dirty="0" smtClean="0">
                <a:latin typeface="Avenir Book"/>
                <a:cs typeface="Avenir Book"/>
              </a:rPr>
              <a:t>Backend Services</a:t>
            </a:r>
          </a:p>
        </p:txBody>
      </p:sp>
      <p:sp>
        <p:nvSpPr>
          <p:cNvPr id="48" name="Regular Pentagon 47"/>
          <p:cNvSpPr>
            <a:spLocks noChangeAspect="1"/>
          </p:cNvSpPr>
          <p:nvPr/>
        </p:nvSpPr>
        <p:spPr bwMode="auto">
          <a:xfrm flipV="1">
            <a:off x="7593251" y="1029364"/>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49" name="Straight Connector 48"/>
          <p:cNvCxnSpPr>
            <a:stCxn id="33" idx="3"/>
            <a:endCxn id="48" idx="1"/>
          </p:cNvCxnSpPr>
          <p:nvPr/>
        </p:nvCxnSpPr>
        <p:spPr bwMode="auto">
          <a:xfrm flipV="1">
            <a:off x="5883649" y="1877061"/>
            <a:ext cx="1709603" cy="136247"/>
          </a:xfrm>
          <a:prstGeom prst="line">
            <a:avLst/>
          </a:prstGeom>
          <a:noFill/>
          <a:ln w="19050" algn="ctr">
            <a:solidFill>
              <a:schemeClr val="bg1">
                <a:lumMod val="75000"/>
              </a:schemeClr>
            </a:solidFill>
            <a:round/>
            <a:headEnd type="none" w="med" len="med"/>
            <a:tailEnd/>
          </a:ln>
        </p:spPr>
      </p:cxnSp>
      <p:cxnSp>
        <p:nvCxnSpPr>
          <p:cNvPr id="54" name="Straight Connector 53"/>
          <p:cNvCxnSpPr>
            <a:stCxn id="34" idx="3"/>
            <a:endCxn id="57" idx="1"/>
          </p:cNvCxnSpPr>
          <p:nvPr/>
        </p:nvCxnSpPr>
        <p:spPr bwMode="auto">
          <a:xfrm flipV="1">
            <a:off x="5883649" y="2213100"/>
            <a:ext cx="375283" cy="390799"/>
          </a:xfrm>
          <a:prstGeom prst="line">
            <a:avLst/>
          </a:prstGeom>
          <a:noFill/>
          <a:ln w="19050" algn="ctr">
            <a:solidFill>
              <a:schemeClr val="bg1">
                <a:lumMod val="75000"/>
              </a:schemeClr>
            </a:solidFill>
            <a:round/>
            <a:headEnd type="none" w="med" len="med"/>
            <a:tailEnd/>
          </a:ln>
        </p:spPr>
      </p:cxnSp>
      <p:sp>
        <p:nvSpPr>
          <p:cNvPr id="55" name="Regular Pentagon 54"/>
          <p:cNvSpPr>
            <a:spLocks noChangeAspect="1"/>
          </p:cNvSpPr>
          <p:nvPr/>
        </p:nvSpPr>
        <p:spPr bwMode="auto">
          <a:xfrm flipV="1">
            <a:off x="7593252" y="2525803"/>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56" name="Straight Connector 55"/>
          <p:cNvCxnSpPr>
            <a:stCxn id="40" idx="3"/>
            <a:endCxn id="55" idx="1"/>
          </p:cNvCxnSpPr>
          <p:nvPr/>
        </p:nvCxnSpPr>
        <p:spPr bwMode="auto">
          <a:xfrm>
            <a:off x="5882727" y="3074028"/>
            <a:ext cx="1710526" cy="299472"/>
          </a:xfrm>
          <a:prstGeom prst="line">
            <a:avLst/>
          </a:prstGeom>
          <a:noFill/>
          <a:ln w="19050" algn="ctr">
            <a:solidFill>
              <a:schemeClr val="bg1">
                <a:lumMod val="75000"/>
              </a:schemeClr>
            </a:solidFill>
            <a:round/>
            <a:headEnd type="none" w="med" len="med"/>
            <a:tailEnd/>
          </a:ln>
        </p:spPr>
      </p:cxnSp>
      <p:sp>
        <p:nvSpPr>
          <p:cNvPr id="57" name="Regular Pentagon 56"/>
          <p:cNvSpPr>
            <a:spLocks noChangeAspect="1"/>
          </p:cNvSpPr>
          <p:nvPr/>
        </p:nvSpPr>
        <p:spPr bwMode="auto">
          <a:xfrm flipV="1">
            <a:off x="6258931" y="1365403"/>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58" name="Regular Pentagon 57"/>
          <p:cNvSpPr>
            <a:spLocks noChangeAspect="1"/>
          </p:cNvSpPr>
          <p:nvPr/>
        </p:nvSpPr>
        <p:spPr bwMode="auto">
          <a:xfrm flipV="1">
            <a:off x="6221651" y="2804790"/>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59" name="Straight Connector 58"/>
          <p:cNvCxnSpPr>
            <a:stCxn id="37" idx="3"/>
            <a:endCxn id="58" idx="1"/>
          </p:cNvCxnSpPr>
          <p:nvPr/>
        </p:nvCxnSpPr>
        <p:spPr bwMode="auto">
          <a:xfrm>
            <a:off x="5882727" y="3544158"/>
            <a:ext cx="338925" cy="108329"/>
          </a:xfrm>
          <a:prstGeom prst="line">
            <a:avLst/>
          </a:prstGeom>
          <a:noFill/>
          <a:ln w="19050" algn="ctr">
            <a:solidFill>
              <a:schemeClr val="bg1">
                <a:lumMod val="75000"/>
              </a:schemeClr>
            </a:solidFill>
            <a:round/>
            <a:headEnd type="none" w="med" len="med"/>
            <a:tailEnd/>
          </a:ln>
        </p:spPr>
      </p:cxnSp>
      <p:sp>
        <p:nvSpPr>
          <p:cNvPr id="60" name="Regular Pentagon 59"/>
          <p:cNvSpPr>
            <a:spLocks noChangeAspect="1"/>
          </p:cNvSpPr>
          <p:nvPr/>
        </p:nvSpPr>
        <p:spPr bwMode="auto">
          <a:xfrm flipV="1">
            <a:off x="7593251" y="4000150"/>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61" name="Straight Connector 60"/>
          <p:cNvCxnSpPr>
            <a:stCxn id="36" idx="3"/>
            <a:endCxn id="60" idx="1"/>
          </p:cNvCxnSpPr>
          <p:nvPr/>
        </p:nvCxnSpPr>
        <p:spPr bwMode="auto">
          <a:xfrm>
            <a:off x="5883649" y="4066812"/>
            <a:ext cx="1709603" cy="781035"/>
          </a:xfrm>
          <a:prstGeom prst="line">
            <a:avLst/>
          </a:prstGeom>
          <a:noFill/>
          <a:ln w="19050" algn="ctr">
            <a:solidFill>
              <a:schemeClr val="bg1">
                <a:lumMod val="75000"/>
              </a:schemeClr>
            </a:solidFill>
            <a:round/>
            <a:headEnd type="none" w="med" len="med"/>
            <a:tailEnd/>
          </a:ln>
        </p:spPr>
      </p:cxnSp>
      <p:sp>
        <p:nvSpPr>
          <p:cNvPr id="62" name="Regular Pentagon 61"/>
          <p:cNvSpPr>
            <a:spLocks noChangeAspect="1"/>
          </p:cNvSpPr>
          <p:nvPr/>
        </p:nvSpPr>
        <p:spPr bwMode="auto">
          <a:xfrm flipV="1">
            <a:off x="7051675" y="5392382"/>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63" name="Straight Connector 62"/>
          <p:cNvCxnSpPr>
            <a:stCxn id="41" idx="3"/>
            <a:endCxn id="62" idx="1"/>
          </p:cNvCxnSpPr>
          <p:nvPr/>
        </p:nvCxnSpPr>
        <p:spPr bwMode="auto">
          <a:xfrm>
            <a:off x="5882727" y="5392382"/>
            <a:ext cx="1168949" cy="847697"/>
          </a:xfrm>
          <a:prstGeom prst="line">
            <a:avLst/>
          </a:prstGeom>
          <a:noFill/>
          <a:ln w="19050" algn="ctr">
            <a:solidFill>
              <a:schemeClr val="bg1">
                <a:lumMod val="75000"/>
              </a:schemeClr>
            </a:solidFill>
            <a:round/>
            <a:headEnd type="none" w="med" len="med"/>
            <a:tailEnd/>
          </a:ln>
        </p:spPr>
      </p:cxnSp>
      <p:sp>
        <p:nvSpPr>
          <p:cNvPr id="33" name="Rectangle 32"/>
          <p:cNvSpPr/>
          <p:nvPr/>
        </p:nvSpPr>
        <p:spPr bwMode="auto">
          <a:xfrm>
            <a:off x="3049009" y="1556108"/>
            <a:ext cx="2834640" cy="914400"/>
          </a:xfrm>
          <a:prstGeom prst="rect">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34" name="Rectangle 33"/>
          <p:cNvSpPr/>
          <p:nvPr/>
        </p:nvSpPr>
        <p:spPr bwMode="auto">
          <a:xfrm>
            <a:off x="3049009" y="2468980"/>
            <a:ext cx="2834640" cy="269838"/>
          </a:xfrm>
          <a:prstGeom prst="rect">
            <a:avLst/>
          </a:prstGeom>
          <a:noFill/>
          <a:ln w="28575" cap="flat" cmpd="sng" algn="ctr">
            <a:solidFill>
              <a:srgbClr val="2B87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36" name="Rectangle 35"/>
          <p:cNvSpPr/>
          <p:nvPr/>
        </p:nvSpPr>
        <p:spPr bwMode="auto">
          <a:xfrm>
            <a:off x="3049009" y="3701052"/>
            <a:ext cx="2834640" cy="731520"/>
          </a:xfrm>
          <a:prstGeom prst="rect">
            <a:avLst/>
          </a:prstGeom>
          <a:noFill/>
          <a:ln w="28575" cap="flat" cmpd="sng" algn="ctr">
            <a:solidFill>
              <a:srgbClr val="2B87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37" name="Rectangle 36"/>
          <p:cNvSpPr/>
          <p:nvPr/>
        </p:nvSpPr>
        <p:spPr bwMode="auto">
          <a:xfrm>
            <a:off x="3048087" y="3409239"/>
            <a:ext cx="2834640" cy="269838"/>
          </a:xfrm>
          <a:prstGeom prst="rect">
            <a:avLst/>
          </a:prstGeom>
          <a:noFill/>
          <a:ln w="28575" cap="flat" cmpd="sng" algn="ctr">
            <a:solidFill>
              <a:srgbClr val="2B87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40" name="Rectangle 39"/>
          <p:cNvSpPr/>
          <p:nvPr/>
        </p:nvSpPr>
        <p:spPr bwMode="auto">
          <a:xfrm>
            <a:off x="3048087" y="2738817"/>
            <a:ext cx="2834640" cy="670421"/>
          </a:xfrm>
          <a:prstGeom prst="rect">
            <a:avLst/>
          </a:prstGeom>
          <a:noFill/>
          <a:ln w="28575" cap="flat" cmpd="sng" algn="ctr">
            <a:solidFill>
              <a:srgbClr val="2B87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41" name="Rectangle 40"/>
          <p:cNvSpPr/>
          <p:nvPr/>
        </p:nvSpPr>
        <p:spPr bwMode="auto">
          <a:xfrm>
            <a:off x="3048087" y="5117389"/>
            <a:ext cx="2834640" cy="549986"/>
          </a:xfrm>
          <a:prstGeom prst="rect">
            <a:avLst/>
          </a:prstGeom>
          <a:noFill/>
          <a:ln w="28575" cap="flat" cmpd="sng" algn="ctr">
            <a:solidFill>
              <a:srgbClr val="2B87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50" name="Rectangle 49"/>
          <p:cNvSpPr/>
          <p:nvPr/>
        </p:nvSpPr>
        <p:spPr bwMode="auto">
          <a:xfrm>
            <a:off x="3042659" y="4447005"/>
            <a:ext cx="2840990" cy="256032"/>
          </a:xfrm>
          <a:prstGeom prst="rect">
            <a:avLst/>
          </a:prstGeom>
          <a:noFill/>
          <a:ln w="28575" cap="flat" cmpd="sng" algn="ctr">
            <a:solidFill>
              <a:srgbClr val="2B87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51" name="Regular Pentagon 50"/>
          <p:cNvSpPr>
            <a:spLocks noChangeAspect="1"/>
          </p:cNvSpPr>
          <p:nvPr/>
        </p:nvSpPr>
        <p:spPr bwMode="auto">
          <a:xfrm flipV="1">
            <a:off x="6180376" y="4236583"/>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52" name="Straight Connector 51"/>
          <p:cNvCxnSpPr>
            <a:stCxn id="50" idx="3"/>
            <a:endCxn id="51" idx="1"/>
          </p:cNvCxnSpPr>
          <p:nvPr/>
        </p:nvCxnSpPr>
        <p:spPr bwMode="auto">
          <a:xfrm>
            <a:off x="5883649" y="4575021"/>
            <a:ext cx="296728" cy="509259"/>
          </a:xfrm>
          <a:prstGeom prst="line">
            <a:avLst/>
          </a:prstGeom>
          <a:noFill/>
          <a:ln w="19050" algn="ctr">
            <a:solidFill>
              <a:schemeClr val="bg1">
                <a:lumMod val="75000"/>
              </a:schemeClr>
            </a:solidFill>
            <a:round/>
            <a:headEnd type="none" w="med" len="med"/>
            <a:tailEnd/>
          </a:ln>
        </p:spPr>
      </p:cxnSp>
    </p:spTree>
    <p:extLst>
      <p:ext uri="{BB962C8B-B14F-4D97-AF65-F5344CB8AC3E}">
        <p14:creationId xmlns:p14="http://schemas.microsoft.com/office/powerpoint/2010/main" val="2295014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srcRect b="14407"/>
          <a:stretch/>
        </p:blipFill>
        <p:spPr>
          <a:xfrm>
            <a:off x="144868" y="789771"/>
            <a:ext cx="2734056" cy="5119072"/>
          </a:xfrm>
          <a:prstGeom prst="rect">
            <a:avLst/>
          </a:prstGeom>
          <a:ln>
            <a:solidFill>
              <a:srgbClr val="7F7F7F"/>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Complete Post-Visit Survey</a:t>
            </a:r>
            <a:endParaRPr lang="en-US" sz="2200" b="0" dirty="0">
              <a:latin typeface="Avenir Book"/>
              <a:cs typeface="Avenir Book"/>
            </a:endParaRPr>
          </a:p>
        </p:txBody>
      </p:sp>
      <p:sp>
        <p:nvSpPr>
          <p:cNvPr id="2" name="TextBox 1"/>
          <p:cNvSpPr txBox="1"/>
          <p:nvPr/>
        </p:nvSpPr>
        <p:spPr>
          <a:xfrm>
            <a:off x="3047163" y="692687"/>
            <a:ext cx="4652212" cy="4539704"/>
          </a:xfrm>
          <a:prstGeom prst="rect">
            <a:avLst/>
          </a:prstGeom>
          <a:noFill/>
        </p:spPr>
        <p:txBody>
          <a:bodyPr wrap="square" lIns="0" tIns="0" rIns="0" bIns="0" rtlCol="0">
            <a:spAutoFit/>
          </a:bodyPr>
          <a:lstStyle/>
          <a:p>
            <a:r>
              <a:rPr lang="en-US" sz="1700" b="1" dirty="0" smtClean="0">
                <a:latin typeface="Avenir Book"/>
                <a:cs typeface="Avenir Book"/>
              </a:rPr>
              <a:t>Consumer Experience</a:t>
            </a:r>
          </a:p>
          <a:p>
            <a:pPr>
              <a:lnSpc>
                <a:spcPct val="90000"/>
              </a:lnSpc>
            </a:pPr>
            <a:endParaRPr lang="en-US" sz="800" dirty="0" smtClean="0">
              <a:latin typeface="Avenir Book"/>
              <a:cs typeface="Avenir Book"/>
            </a:endParaRPr>
          </a:p>
          <a:p>
            <a:pPr>
              <a:lnSpc>
                <a:spcPct val="90000"/>
              </a:lnSpc>
            </a:pPr>
            <a:r>
              <a:rPr lang="en-US" sz="1400" dirty="0" smtClean="0">
                <a:latin typeface="Avenir Book"/>
                <a:cs typeface="Avenir Book"/>
              </a:rPr>
              <a:t>After an appointment is over, members will be directed to complete a general, non-diagnosis specific survey to assess their understanding of the information presented to them and their overall experience during the visit. After the survey, members will be directed to KP tools and resources in which they could better their understanding.</a:t>
            </a:r>
          </a:p>
          <a:p>
            <a:pPr>
              <a:lnSpc>
                <a:spcPct val="90000"/>
              </a:lnSpc>
            </a:pPr>
            <a:endParaRPr lang="en-US" sz="1400" dirty="0">
              <a:latin typeface="Avenir Book"/>
              <a:cs typeface="Avenir Book"/>
            </a:endParaRPr>
          </a:p>
          <a:p>
            <a:pPr>
              <a:lnSpc>
                <a:spcPct val="90000"/>
              </a:lnSpc>
            </a:pPr>
            <a:r>
              <a:rPr lang="en-US" sz="1400" dirty="0" smtClean="0">
                <a:latin typeface="Avenir Book"/>
                <a:cs typeface="Avenir Book"/>
              </a:rPr>
              <a:t>In a future release, members could be directed to a specific post-visit survey for their outcome/diagnosis.</a:t>
            </a:r>
          </a:p>
          <a:p>
            <a:pPr>
              <a:lnSpc>
                <a:spcPct val="90000"/>
              </a:lnSpc>
            </a:pPr>
            <a:endParaRPr lang="en-US" sz="800" dirty="0">
              <a:latin typeface="Avenir Book"/>
              <a:cs typeface="Avenir Book"/>
            </a:endParaRPr>
          </a:p>
          <a:p>
            <a:r>
              <a:rPr lang="en-US" sz="1700" b="1" dirty="0" smtClean="0">
                <a:latin typeface="Avenir Book"/>
                <a:cs typeface="Avenir Book"/>
              </a:rPr>
              <a:t>Value to Member</a:t>
            </a:r>
          </a:p>
          <a:p>
            <a:pPr>
              <a:lnSpc>
                <a:spcPct val="90000"/>
              </a:lnSpc>
            </a:pPr>
            <a:endParaRPr lang="en-US" sz="800" b="1" dirty="0" smtClean="0">
              <a:latin typeface="Avenir Book"/>
              <a:cs typeface="Avenir Book"/>
            </a:endParaRPr>
          </a:p>
          <a:p>
            <a:pPr>
              <a:lnSpc>
                <a:spcPct val="90000"/>
              </a:lnSpc>
            </a:pPr>
            <a:r>
              <a:rPr lang="en-US" sz="1400" dirty="0" smtClean="0">
                <a:latin typeface="Avenir Book"/>
                <a:cs typeface="Avenir Book"/>
              </a:rPr>
              <a:t>The Post-Visit survey will reinforce physicians’ lessons and recommendations and improve member comprehension &amp; self-direction, increasing confidence and improving health.</a:t>
            </a:r>
          </a:p>
          <a:p>
            <a:pPr>
              <a:lnSpc>
                <a:spcPct val="90000"/>
              </a:lnSpc>
            </a:pPr>
            <a:endParaRPr lang="en-US" sz="800" b="1" dirty="0">
              <a:latin typeface="Avenir Book"/>
              <a:cs typeface="Avenir Book"/>
            </a:endParaRPr>
          </a:p>
          <a:p>
            <a:r>
              <a:rPr lang="en-US" sz="1700" b="1" dirty="0" smtClean="0">
                <a:latin typeface="Avenir Book"/>
                <a:cs typeface="Avenir Book"/>
              </a:rPr>
              <a:t>Operational Value</a:t>
            </a:r>
          </a:p>
          <a:p>
            <a:endParaRPr lang="en-US" sz="800" b="1" dirty="0">
              <a:latin typeface="Avenir Book"/>
              <a:cs typeface="Avenir Book"/>
            </a:endParaRPr>
          </a:p>
          <a:p>
            <a:r>
              <a:rPr lang="en-US" sz="1400" dirty="0" smtClean="0">
                <a:latin typeface="Avenir Book"/>
                <a:cs typeface="Avenir Book"/>
              </a:rPr>
              <a:t>The Post-Visit Survey will provide KP with data on member comprehension and appointment feedback, and will likely improve health outcomes by directing members to self-service tools &amp; resources and ensuring comprehension.</a:t>
            </a:r>
            <a:endParaRPr lang="en-US" sz="1200" dirty="0" smtClean="0">
              <a:latin typeface="Avenir Book"/>
              <a:cs typeface="Avenir Book"/>
            </a:endParaRPr>
          </a:p>
        </p:txBody>
      </p:sp>
      <p:graphicFrame>
        <p:nvGraphicFramePr>
          <p:cNvPr id="30" name="Table 29"/>
          <p:cNvGraphicFramePr>
            <a:graphicFrameLocks noGrp="1"/>
          </p:cNvGraphicFramePr>
          <p:nvPr>
            <p:extLst>
              <p:ext uri="{D42A27DB-BD31-4B8C-83A1-F6EECF244321}">
                <p14:modId xmlns:p14="http://schemas.microsoft.com/office/powerpoint/2010/main" val="3492225650"/>
              </p:ext>
            </p:extLst>
          </p:nvPr>
        </p:nvGraphicFramePr>
        <p:xfrm>
          <a:off x="7794018" y="853063"/>
          <a:ext cx="1149684" cy="5856250"/>
        </p:xfrm>
        <a:graphic>
          <a:graphicData uri="http://schemas.openxmlformats.org/drawingml/2006/table">
            <a:tbl>
              <a:tblPr bandRow="1">
                <a:tableStyleId>{FABFCF23-3B69-468F-B69F-88F6DE6A72F2}</a:tableStyleId>
              </a:tblPr>
              <a:tblGrid>
                <a:gridCol w="1149684"/>
              </a:tblGrid>
              <a:tr h="724484">
                <a:tc>
                  <a:txBody>
                    <a:bodyPr/>
                    <a:lstStyle/>
                    <a:p>
                      <a:pPr algn="ctr"/>
                      <a:r>
                        <a:rPr lang="en-US" sz="1100" dirty="0" smtClean="0">
                          <a:solidFill>
                            <a:srgbClr val="595959"/>
                          </a:solidFill>
                          <a:latin typeface="Avenir Book"/>
                          <a:cs typeface="Avenir Book"/>
                        </a:rPr>
                        <a:t>Schedule an Appointment</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24484">
                <a:tc>
                  <a:txBody>
                    <a:bodyPr/>
                    <a:lstStyle/>
                    <a:p>
                      <a:pPr algn="ctr"/>
                      <a:r>
                        <a:rPr lang="en-US" sz="1100" dirty="0" smtClean="0">
                          <a:solidFill>
                            <a:srgbClr val="595959"/>
                          </a:solidFill>
                          <a:latin typeface="Avenir Book"/>
                          <a:cs typeface="Avenir Book"/>
                        </a:rPr>
                        <a:t>Call Financial Assistance</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Complete</a:t>
                      </a:r>
                      <a:r>
                        <a:rPr lang="en-US" sz="1100" baseline="0" dirty="0" smtClean="0">
                          <a:solidFill>
                            <a:schemeClr val="tx1">
                              <a:lumMod val="65000"/>
                              <a:lumOff val="35000"/>
                            </a:schemeClr>
                          </a:solidFill>
                          <a:latin typeface="Avenir Book"/>
                          <a:cs typeface="Avenir Book"/>
                        </a:rPr>
                        <a:t> Questionnaires</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rgbClr val="FFFFFF"/>
                          </a:solidFill>
                          <a:latin typeface="Avenir Book"/>
                          <a:cs typeface="Avenir Book"/>
                        </a:rPr>
                        <a:t>Post-Visit Survey</a:t>
                      </a:r>
                      <a:endParaRPr lang="en-US" sz="1100" dirty="0">
                        <a:solidFill>
                          <a:srgbClr val="FFFFFF"/>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rgbClr val="595959"/>
                          </a:solidFill>
                          <a:latin typeface="Avenir Book"/>
                          <a:cs typeface="Avenir Book"/>
                        </a:rPr>
                        <a:t>Display Pick Up Pharmacy</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rgbClr val="595959"/>
                          </a:solidFill>
                          <a:latin typeface="Avenir Book"/>
                          <a:cs typeface="Avenir Book"/>
                        </a:rPr>
                        <a:t>Find &amp; Change Pharmacy</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rgbClr val="595959"/>
                          </a:solidFill>
                          <a:latin typeface="Avenir Book"/>
                          <a:cs typeface="Avenir Book"/>
                        </a:rPr>
                        <a:t>Past Visit Information</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rgbClr val="595959"/>
                          </a:solidFill>
                          <a:latin typeface="Avenir Book"/>
                          <a:cs typeface="Avenir Book"/>
                        </a:rPr>
                        <a:t>Release 3 Scope</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bl>
          </a:graphicData>
        </a:graphic>
      </p:graphicFrame>
      <p:pic>
        <p:nvPicPr>
          <p:cNvPr id="31" name="Picture 30"/>
          <p:cNvPicPr>
            <a:picLocks noChangeAspect="1"/>
          </p:cNvPicPr>
          <p:nvPr/>
        </p:nvPicPr>
        <p:blipFill>
          <a:blip r:embed="rId4">
            <a:duotone>
              <a:schemeClr val="bg2">
                <a:shade val="45000"/>
                <a:satMod val="135000"/>
              </a:schemeClr>
              <a:prstClr val="white"/>
            </a:duotone>
          </a:blip>
          <a:stretch>
            <a:fillRect/>
          </a:stretch>
        </p:blipFill>
        <p:spPr>
          <a:xfrm>
            <a:off x="8270650" y="2009776"/>
            <a:ext cx="237743" cy="237743"/>
          </a:xfrm>
          <a:prstGeom prst="rect">
            <a:avLst/>
          </a:prstGeom>
        </p:spPr>
      </p:pic>
      <p:sp>
        <p:nvSpPr>
          <p:cNvPr id="32" name="TextBox 31"/>
          <p:cNvSpPr txBox="1"/>
          <p:nvPr/>
        </p:nvSpPr>
        <p:spPr>
          <a:xfrm>
            <a:off x="7814679" y="651917"/>
            <a:ext cx="1149684" cy="153888"/>
          </a:xfrm>
          <a:prstGeom prst="rect">
            <a:avLst/>
          </a:prstGeom>
          <a:noFill/>
        </p:spPr>
        <p:txBody>
          <a:bodyPr wrap="square" lIns="0" tIns="0" rIns="0" bIns="0" rtlCol="0">
            <a:spAutoFit/>
          </a:bodyPr>
          <a:lstStyle/>
          <a:p>
            <a:pPr algn="ctr"/>
            <a:r>
              <a:rPr lang="en-US" sz="1000" dirty="0" smtClean="0">
                <a:latin typeface="Avenir Book"/>
                <a:cs typeface="Avenir Book"/>
              </a:rPr>
              <a:t>Acceleration Scope</a:t>
            </a:r>
          </a:p>
        </p:txBody>
      </p:sp>
      <p:pic>
        <p:nvPicPr>
          <p:cNvPr id="34" name="Picture 33"/>
          <p:cNvPicPr>
            <a:picLocks noChangeAspect="1"/>
          </p:cNvPicPr>
          <p:nvPr/>
        </p:nvPicPr>
        <p:blipFill>
          <a:blip r:embed="rId5">
            <a:lum bright="70000" contrast="-70000"/>
          </a:blip>
          <a:stretch>
            <a:fillRect/>
          </a:stretch>
        </p:blipFill>
        <p:spPr>
          <a:xfrm>
            <a:off x="8270650" y="3475453"/>
            <a:ext cx="237743" cy="237743"/>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8261505" y="4186486"/>
            <a:ext cx="256032" cy="256032"/>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blip>
          <a:stretch>
            <a:fillRect/>
          </a:stretch>
        </p:blipFill>
        <p:spPr>
          <a:xfrm>
            <a:off x="8269667" y="4921250"/>
            <a:ext cx="239708" cy="256032"/>
          </a:xfrm>
          <a:prstGeom prst="rect">
            <a:avLst/>
          </a:prstGeom>
        </p:spPr>
      </p:pic>
      <p:pic>
        <p:nvPicPr>
          <p:cNvPr id="37" name="Picture 36"/>
          <p:cNvPicPr>
            <a:picLocks noChangeAspect="1"/>
          </p:cNvPicPr>
          <p:nvPr/>
        </p:nvPicPr>
        <p:blipFill>
          <a:blip r:embed="rId8">
            <a:duotone>
              <a:schemeClr val="bg2">
                <a:shade val="45000"/>
                <a:satMod val="135000"/>
              </a:schemeClr>
              <a:prstClr val="white"/>
            </a:duotone>
          </a:blip>
          <a:stretch>
            <a:fillRect/>
          </a:stretch>
        </p:blipFill>
        <p:spPr>
          <a:xfrm>
            <a:off x="8206641" y="5601872"/>
            <a:ext cx="365760" cy="365760"/>
          </a:xfrm>
          <a:prstGeom prst="rect">
            <a:avLst/>
          </a:prstGeom>
        </p:spPr>
      </p:pic>
      <p:grpSp>
        <p:nvGrpSpPr>
          <p:cNvPr id="38" name="Group 37"/>
          <p:cNvGrpSpPr/>
          <p:nvPr/>
        </p:nvGrpSpPr>
        <p:grpSpPr>
          <a:xfrm>
            <a:off x="7942702" y="6405888"/>
            <a:ext cx="893639" cy="237743"/>
            <a:chOff x="7939633" y="6215388"/>
            <a:chExt cx="893639" cy="237743"/>
          </a:xfrm>
        </p:grpSpPr>
        <p:pic>
          <p:nvPicPr>
            <p:cNvPr id="39" name="Picture 38"/>
            <p:cNvPicPr>
              <a:picLocks noChangeAspect="1"/>
            </p:cNvPicPr>
            <p:nvPr/>
          </p:nvPicPr>
          <p:blipFill>
            <a:blip r:embed="rId9">
              <a:duotone>
                <a:schemeClr val="bg2">
                  <a:shade val="45000"/>
                  <a:satMod val="135000"/>
                </a:schemeClr>
                <a:prstClr val="white"/>
              </a:duotone>
            </a:blip>
            <a:stretch>
              <a:fillRect/>
            </a:stretch>
          </p:blipFill>
          <p:spPr>
            <a:xfrm>
              <a:off x="8268977" y="6215388"/>
              <a:ext cx="237743" cy="237743"/>
            </a:xfrm>
            <a:prstGeom prst="rect">
              <a:avLst/>
            </a:prstGeom>
          </p:spPr>
        </p:pic>
        <p:pic>
          <p:nvPicPr>
            <p:cNvPr id="40" name="Picture 39"/>
            <p:cNvPicPr>
              <a:picLocks noChangeAspect="1"/>
            </p:cNvPicPr>
            <p:nvPr/>
          </p:nvPicPr>
          <p:blipFill>
            <a:blip r:embed="rId10">
              <a:duotone>
                <a:schemeClr val="bg2">
                  <a:shade val="45000"/>
                  <a:satMod val="135000"/>
                </a:schemeClr>
                <a:prstClr val="white"/>
              </a:duotone>
            </a:blip>
            <a:stretch>
              <a:fillRect/>
            </a:stretch>
          </p:blipFill>
          <p:spPr>
            <a:xfrm>
              <a:off x="8598322" y="6216784"/>
              <a:ext cx="234950" cy="234950"/>
            </a:xfrm>
            <a:prstGeom prst="rect">
              <a:avLst/>
            </a:prstGeom>
          </p:spPr>
        </p:pic>
        <p:pic>
          <p:nvPicPr>
            <p:cNvPr id="41" name="Picture 40"/>
            <p:cNvPicPr>
              <a:picLocks noChangeAspect="1"/>
            </p:cNvPicPr>
            <p:nvPr/>
          </p:nvPicPr>
          <p:blipFill>
            <a:blip r:embed="rId11">
              <a:duotone>
                <a:schemeClr val="bg2">
                  <a:shade val="45000"/>
                  <a:satMod val="135000"/>
                </a:schemeClr>
                <a:prstClr val="white"/>
              </a:duotone>
            </a:blip>
            <a:stretch>
              <a:fillRect/>
            </a:stretch>
          </p:blipFill>
          <p:spPr>
            <a:xfrm>
              <a:off x="7939633" y="6215388"/>
              <a:ext cx="237743" cy="237743"/>
            </a:xfrm>
            <a:prstGeom prst="rect">
              <a:avLst/>
            </a:prstGeom>
          </p:spPr>
        </p:pic>
      </p:grpSp>
      <p:pic>
        <p:nvPicPr>
          <p:cNvPr id="42" name="Picture 41"/>
          <p:cNvPicPr>
            <a:picLocks noChangeAspect="1"/>
          </p:cNvPicPr>
          <p:nvPr/>
        </p:nvPicPr>
        <p:blipFill>
          <a:blip r:embed="rId12">
            <a:duotone>
              <a:schemeClr val="bg2">
                <a:shade val="45000"/>
                <a:satMod val="135000"/>
              </a:schemeClr>
              <a:prstClr val="white"/>
            </a:duotone>
          </a:blip>
          <a:stretch>
            <a:fillRect/>
          </a:stretch>
        </p:blipFill>
        <p:spPr>
          <a:xfrm>
            <a:off x="8252955" y="2711450"/>
            <a:ext cx="274320" cy="274320"/>
          </a:xfrm>
          <a:prstGeom prst="rect">
            <a:avLst/>
          </a:prstGeom>
        </p:spPr>
      </p:pic>
      <p:pic>
        <p:nvPicPr>
          <p:cNvPr id="43" name="Picture 42"/>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8270650" y="1273176"/>
            <a:ext cx="237743" cy="237743"/>
          </a:xfrm>
          <a:prstGeom prst="rect">
            <a:avLst/>
          </a:prstGeom>
        </p:spPr>
      </p:pic>
      <p:sp>
        <p:nvSpPr>
          <p:cNvPr id="18" name="Rectangle 17"/>
          <p:cNvSpPr/>
          <p:nvPr/>
        </p:nvSpPr>
        <p:spPr bwMode="auto">
          <a:xfrm>
            <a:off x="2999538" y="5302249"/>
            <a:ext cx="4690312" cy="1371600"/>
          </a:xfrm>
          <a:prstGeom prst="rect">
            <a:avLst/>
          </a:prstGeom>
          <a:solidFill>
            <a:schemeClr val="accent3">
              <a:lumMod val="20000"/>
              <a:lumOff val="80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endParaRPr lang="en-US" sz="2400" dirty="0">
              <a:latin typeface="Avenir Book"/>
              <a:cs typeface="Avenir Book"/>
            </a:endParaRPr>
          </a:p>
          <a:p>
            <a:endParaRPr lang="en-US" sz="1400" b="1" dirty="0">
              <a:latin typeface="Avenir Book"/>
              <a:cs typeface="Avenir Book"/>
            </a:endParaRPr>
          </a:p>
          <a:p>
            <a:r>
              <a:rPr lang="en-US" sz="1400" b="1" dirty="0">
                <a:latin typeface="Avenir Book"/>
                <a:cs typeface="Avenir Book"/>
              </a:rPr>
              <a:t>User </a:t>
            </a:r>
            <a:r>
              <a:rPr lang="en-US" sz="1400" b="1" dirty="0" smtClean="0">
                <a:latin typeface="Avenir Book"/>
                <a:cs typeface="Avenir Book"/>
              </a:rPr>
              <a:t>Stories</a:t>
            </a:r>
            <a:endParaRPr lang="en-US" sz="1000" b="1" dirty="0">
              <a:latin typeface="Avenir Book"/>
              <a:cs typeface="Avenir Book"/>
            </a:endParaRPr>
          </a:p>
          <a:p>
            <a:pPr>
              <a:lnSpc>
                <a:spcPct val="110000"/>
              </a:lnSpc>
            </a:pPr>
            <a:r>
              <a:rPr lang="en-US" sz="1000" b="1" dirty="0">
                <a:latin typeface="Avenir Book"/>
                <a:cs typeface="Avenir Book"/>
              </a:rPr>
              <a:t>US44001: Build Native Post-Visit Survey Tool</a:t>
            </a:r>
          </a:p>
          <a:p>
            <a:pPr>
              <a:lnSpc>
                <a:spcPct val="110000"/>
              </a:lnSpc>
            </a:pPr>
            <a:r>
              <a:rPr lang="en-US" sz="1000" b="1" dirty="0">
                <a:latin typeface="Avenir Book"/>
                <a:cs typeface="Avenir Book"/>
              </a:rPr>
              <a:t>US44002: Link to Tap-To Call Advice Nurse on Post-Visit Survey Results Screen</a:t>
            </a:r>
          </a:p>
          <a:p>
            <a:pPr>
              <a:lnSpc>
                <a:spcPct val="110000"/>
              </a:lnSpc>
            </a:pPr>
            <a:r>
              <a:rPr lang="en-US" sz="1000" b="1" dirty="0">
                <a:latin typeface="Avenir Book"/>
                <a:cs typeface="Avenir Book"/>
              </a:rPr>
              <a:t>US44003: Link to KP Health Encyclopedia on the Post-Visit Survey </a:t>
            </a:r>
            <a:r>
              <a:rPr lang="en-US" sz="1000" b="1" dirty="0" smtClean="0">
                <a:latin typeface="Avenir Book"/>
                <a:cs typeface="Avenir Book"/>
              </a:rPr>
              <a:t>Results</a:t>
            </a:r>
            <a:endParaRPr lang="en-US" sz="1000" b="1" dirty="0">
              <a:latin typeface="Avenir Book"/>
              <a:cs typeface="Avenir Book"/>
            </a:endParaRPr>
          </a:p>
          <a:p>
            <a:pPr>
              <a:lnSpc>
                <a:spcPct val="110000"/>
              </a:lnSpc>
            </a:pPr>
            <a:r>
              <a:rPr lang="en-US" sz="1000" b="1" dirty="0">
                <a:latin typeface="Avenir Book"/>
                <a:cs typeface="Avenir Book"/>
              </a:rPr>
              <a:t>US44004: Link to Tap-To-Call Appointment Facility on the Post-Visit Survey Results Screen</a:t>
            </a:r>
          </a:p>
          <a:p>
            <a:pPr marL="171450" indent="-171450">
              <a:lnSpc>
                <a:spcPct val="110000"/>
              </a:lnSpc>
              <a:buFont typeface="Arial"/>
              <a:buChar char="•"/>
            </a:pPr>
            <a:endParaRPr lang="en-US" sz="1400" b="1" dirty="0">
              <a:latin typeface="Avenir Book"/>
              <a:cs typeface="Avenir Book"/>
            </a:endParaRPr>
          </a:p>
          <a:p>
            <a:endParaRPr lang="en-US" sz="2000" dirty="0">
              <a:latin typeface="Avenir Book"/>
              <a:cs typeface="Avenir Book"/>
            </a:endParaRPr>
          </a:p>
        </p:txBody>
      </p:sp>
    </p:spTree>
    <p:extLst>
      <p:ext uri="{BB962C8B-B14F-4D97-AF65-F5344CB8AC3E}">
        <p14:creationId xmlns:p14="http://schemas.microsoft.com/office/powerpoint/2010/main" val="30601185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b="14407"/>
          <a:stretch/>
        </p:blipFill>
        <p:spPr>
          <a:xfrm>
            <a:off x="288183" y="964588"/>
            <a:ext cx="2734056" cy="5119072"/>
          </a:xfrm>
          <a:prstGeom prst="rect">
            <a:avLst/>
          </a:prstGeom>
          <a:ln>
            <a:solidFill>
              <a:srgbClr val="7F7F7F"/>
            </a:solidFill>
          </a:ln>
        </p:spPr>
      </p:pic>
      <p:pic>
        <p:nvPicPr>
          <p:cNvPr id="2" name="Picture 1"/>
          <p:cNvPicPr>
            <a:picLocks noChangeAspect="1"/>
          </p:cNvPicPr>
          <p:nvPr/>
        </p:nvPicPr>
        <p:blipFill>
          <a:blip r:embed="rId4"/>
          <a:stretch>
            <a:fillRect/>
          </a:stretch>
        </p:blipFill>
        <p:spPr>
          <a:xfrm>
            <a:off x="3889562" y="953425"/>
            <a:ext cx="2730321" cy="4846320"/>
          </a:xfrm>
          <a:prstGeom prst="rect">
            <a:avLst/>
          </a:prstGeom>
          <a:ln>
            <a:solidFill>
              <a:schemeClr val="bg1">
                <a:lumMod val="50000"/>
              </a:schemeClr>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Post Visit Survey Flow</a:t>
            </a:r>
            <a:endParaRPr lang="en-US" sz="2200" b="0" dirty="0">
              <a:latin typeface="Avenir Book"/>
              <a:cs typeface="Avenir Book"/>
            </a:endParaRPr>
          </a:p>
        </p:txBody>
      </p:sp>
      <p:sp>
        <p:nvSpPr>
          <p:cNvPr id="12" name="Rectangle 11"/>
          <p:cNvSpPr/>
          <p:nvPr/>
        </p:nvSpPr>
        <p:spPr bwMode="auto">
          <a:xfrm>
            <a:off x="312799" y="5458776"/>
            <a:ext cx="2655967" cy="557011"/>
          </a:xfrm>
          <a:prstGeom prst="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15" name="Straight Arrow Connector 14"/>
          <p:cNvCxnSpPr/>
          <p:nvPr/>
        </p:nvCxnSpPr>
        <p:spPr bwMode="auto">
          <a:xfrm>
            <a:off x="3022239" y="5628095"/>
            <a:ext cx="747656" cy="0"/>
          </a:xfrm>
          <a:prstGeom prst="straightConnector1">
            <a:avLst/>
          </a:prstGeom>
          <a:noFill/>
          <a:ln w="38100" cmpd="sng" algn="ctr">
            <a:solidFill>
              <a:srgbClr val="005276"/>
            </a:solidFill>
            <a:round/>
            <a:headEnd type="none" w="med" len="med"/>
            <a:tailEnd type="arrow"/>
          </a:ln>
        </p:spPr>
      </p:cxnSp>
    </p:spTree>
    <p:extLst>
      <p:ext uri="{BB962C8B-B14F-4D97-AF65-F5344CB8AC3E}">
        <p14:creationId xmlns:p14="http://schemas.microsoft.com/office/powerpoint/2010/main" val="15146669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144870" y="786130"/>
            <a:ext cx="2730321" cy="4846320"/>
          </a:xfrm>
          <a:prstGeom prst="rect">
            <a:avLst/>
          </a:prstGeom>
          <a:ln>
            <a:solidFill>
              <a:schemeClr val="bg1">
                <a:lumMod val="50000"/>
              </a:schemeClr>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Contact Financial Assistance</a:t>
            </a:r>
            <a:endParaRPr lang="en-US" sz="2200" b="0" dirty="0">
              <a:latin typeface="Avenir Book"/>
              <a:cs typeface="Avenir Book"/>
            </a:endParaRPr>
          </a:p>
        </p:txBody>
      </p:sp>
      <p:sp>
        <p:nvSpPr>
          <p:cNvPr id="2" name="TextBox 1"/>
          <p:cNvSpPr txBox="1"/>
          <p:nvPr/>
        </p:nvSpPr>
        <p:spPr>
          <a:xfrm>
            <a:off x="3047163" y="692687"/>
            <a:ext cx="4652212" cy="4250394"/>
          </a:xfrm>
          <a:prstGeom prst="rect">
            <a:avLst/>
          </a:prstGeom>
          <a:noFill/>
        </p:spPr>
        <p:txBody>
          <a:bodyPr wrap="square" lIns="0" tIns="0" rIns="0" bIns="0" rtlCol="0">
            <a:spAutoFit/>
          </a:bodyPr>
          <a:lstStyle/>
          <a:p>
            <a:r>
              <a:rPr lang="en-US" sz="1700" b="1" dirty="0" smtClean="0">
                <a:latin typeface="Avenir Book"/>
                <a:cs typeface="Avenir Book"/>
              </a:rPr>
              <a:t>Consumer Experience</a:t>
            </a:r>
          </a:p>
          <a:p>
            <a:pPr>
              <a:lnSpc>
                <a:spcPct val="90000"/>
              </a:lnSpc>
            </a:pPr>
            <a:endParaRPr lang="en-US" sz="800" dirty="0" smtClean="0">
              <a:latin typeface="Avenir Book"/>
              <a:cs typeface="Avenir Book"/>
            </a:endParaRPr>
          </a:p>
          <a:p>
            <a:pPr>
              <a:lnSpc>
                <a:spcPct val="90000"/>
              </a:lnSpc>
            </a:pPr>
            <a:r>
              <a:rPr lang="en-US" sz="1400" dirty="0" smtClean="0">
                <a:latin typeface="Avenir Book"/>
                <a:cs typeface="Avenir Book"/>
              </a:rPr>
              <a:t>Members will be directed to contact the financial assistance call center within Member Services both from the </a:t>
            </a:r>
            <a:r>
              <a:rPr lang="en-US" sz="1400" dirty="0" err="1" smtClean="0">
                <a:latin typeface="Avenir Book"/>
                <a:cs typeface="Avenir Book"/>
              </a:rPr>
              <a:t>Flyout</a:t>
            </a:r>
            <a:r>
              <a:rPr lang="en-US" sz="1400" dirty="0" smtClean="0">
                <a:latin typeface="Avenir Book"/>
                <a:cs typeface="Avenir Book"/>
              </a:rPr>
              <a:t> menu (for quick access anytime) and contextually when members might need need more information about costs or benefits before deciding to accept care or services (</a:t>
            </a:r>
            <a:r>
              <a:rPr lang="en-US" sz="1400" dirty="0" err="1" smtClean="0">
                <a:latin typeface="Avenir Book"/>
                <a:cs typeface="Avenir Book"/>
              </a:rPr>
              <a:t>ie</a:t>
            </a:r>
            <a:r>
              <a:rPr lang="en-US" sz="1400" dirty="0" smtClean="0">
                <a:latin typeface="Avenir Book"/>
                <a:cs typeface="Avenir Book"/>
              </a:rPr>
              <a:t>. scheduling an appointment.) </a:t>
            </a:r>
            <a:endParaRPr lang="en-US" sz="1400" dirty="0">
              <a:latin typeface="Avenir Book"/>
              <a:cs typeface="Avenir Book"/>
            </a:endParaRPr>
          </a:p>
          <a:p>
            <a:pPr>
              <a:lnSpc>
                <a:spcPct val="90000"/>
              </a:lnSpc>
            </a:pPr>
            <a:endParaRPr lang="en-US" sz="800" dirty="0">
              <a:latin typeface="Avenir Book"/>
              <a:cs typeface="Avenir Book"/>
            </a:endParaRPr>
          </a:p>
          <a:p>
            <a:r>
              <a:rPr lang="en-US" sz="1700" b="1" dirty="0" smtClean="0">
                <a:latin typeface="Avenir Book"/>
                <a:cs typeface="Avenir Book"/>
              </a:rPr>
              <a:t>Value to Member</a:t>
            </a:r>
          </a:p>
          <a:p>
            <a:endParaRPr lang="en-US" sz="800" b="1" dirty="0" smtClean="0">
              <a:latin typeface="Avenir Book"/>
              <a:cs typeface="Avenir Book"/>
            </a:endParaRPr>
          </a:p>
          <a:p>
            <a:r>
              <a:rPr lang="en-US" sz="1400" dirty="0" smtClean="0">
                <a:latin typeface="Avenir Book"/>
                <a:cs typeface="Avenir Book"/>
              </a:rPr>
              <a:t>Driving members to the financial assistance call center, especially contextually from within relevant flows, will minimize financial surprises, increase member comprehension of costs and benefits, and empower members to make informed decisions and plan for care.</a:t>
            </a:r>
          </a:p>
          <a:p>
            <a:pPr>
              <a:lnSpc>
                <a:spcPct val="90000"/>
              </a:lnSpc>
            </a:pPr>
            <a:endParaRPr lang="en-US" sz="800" b="1" dirty="0">
              <a:latin typeface="Avenir Book"/>
              <a:cs typeface="Avenir Book"/>
            </a:endParaRPr>
          </a:p>
          <a:p>
            <a:r>
              <a:rPr lang="en-US" sz="1700" b="1" dirty="0" smtClean="0">
                <a:latin typeface="Avenir Book"/>
                <a:cs typeface="Avenir Book"/>
              </a:rPr>
              <a:t>Operational Value</a:t>
            </a:r>
          </a:p>
          <a:p>
            <a:endParaRPr lang="en-US" sz="800" b="1" dirty="0" smtClean="0">
              <a:latin typeface="Avenir Book"/>
              <a:cs typeface="Avenir Book"/>
            </a:endParaRPr>
          </a:p>
          <a:p>
            <a:r>
              <a:rPr lang="en-US" sz="1400" dirty="0" smtClean="0">
                <a:latin typeface="Avenir Book"/>
                <a:cs typeface="Avenir Book"/>
              </a:rPr>
              <a:t>Increased member comprehension and informed decision-making will reduce inquiries and complaints following receipt of bills &amp; will likely increase total payments made.</a:t>
            </a:r>
            <a:endParaRPr lang="en-US" sz="1200" dirty="0" smtClean="0">
              <a:latin typeface="Avenir Book"/>
              <a:cs typeface="Avenir Book"/>
            </a:endParaRPr>
          </a:p>
        </p:txBody>
      </p:sp>
      <p:graphicFrame>
        <p:nvGraphicFramePr>
          <p:cNvPr id="37" name="Table 36"/>
          <p:cNvGraphicFramePr>
            <a:graphicFrameLocks noGrp="1"/>
          </p:cNvGraphicFramePr>
          <p:nvPr>
            <p:extLst>
              <p:ext uri="{D42A27DB-BD31-4B8C-83A1-F6EECF244321}">
                <p14:modId xmlns:p14="http://schemas.microsoft.com/office/powerpoint/2010/main" val="3551595984"/>
              </p:ext>
            </p:extLst>
          </p:nvPr>
        </p:nvGraphicFramePr>
        <p:xfrm>
          <a:off x="7794018" y="853063"/>
          <a:ext cx="1149684" cy="5856250"/>
        </p:xfrm>
        <a:graphic>
          <a:graphicData uri="http://schemas.openxmlformats.org/drawingml/2006/table">
            <a:tbl>
              <a:tblPr bandRow="1">
                <a:tableStyleId>{FABFCF23-3B69-468F-B69F-88F6DE6A72F2}</a:tableStyleId>
              </a:tblPr>
              <a:tblGrid>
                <a:gridCol w="1149684"/>
              </a:tblGrid>
              <a:tr h="724484">
                <a:tc>
                  <a:txBody>
                    <a:bodyPr/>
                    <a:lstStyle/>
                    <a:p>
                      <a:pPr algn="ctr"/>
                      <a:r>
                        <a:rPr lang="en-US" sz="1100" dirty="0" smtClean="0">
                          <a:solidFill>
                            <a:srgbClr val="595959"/>
                          </a:solidFill>
                          <a:latin typeface="Avenir Book"/>
                          <a:cs typeface="Avenir Book"/>
                        </a:rPr>
                        <a:t>Schedule an Appointment</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24484">
                <a:tc>
                  <a:txBody>
                    <a:bodyPr/>
                    <a:lstStyle/>
                    <a:p>
                      <a:pPr algn="ctr"/>
                      <a:r>
                        <a:rPr lang="en-US" sz="1100" dirty="0" smtClean="0">
                          <a:solidFill>
                            <a:schemeClr val="bg1"/>
                          </a:solidFill>
                          <a:latin typeface="Avenir Book"/>
                          <a:cs typeface="Avenir Book"/>
                        </a:rPr>
                        <a:t>Call Financial Assistance</a:t>
                      </a:r>
                      <a:endParaRPr lang="en-US" sz="1100" dirty="0">
                        <a:solidFill>
                          <a:schemeClr val="bg1"/>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chemeClr val="tx1">
                              <a:lumMod val="65000"/>
                              <a:lumOff val="35000"/>
                            </a:schemeClr>
                          </a:solidFill>
                          <a:latin typeface="Avenir Book"/>
                          <a:cs typeface="Avenir Book"/>
                        </a:rPr>
                        <a:t>Complete</a:t>
                      </a:r>
                      <a:r>
                        <a:rPr lang="en-US" sz="1100" baseline="0" dirty="0" smtClean="0">
                          <a:solidFill>
                            <a:schemeClr val="tx1">
                              <a:lumMod val="65000"/>
                              <a:lumOff val="35000"/>
                            </a:schemeClr>
                          </a:solidFill>
                          <a:latin typeface="Avenir Book"/>
                          <a:cs typeface="Avenir Book"/>
                        </a:rPr>
                        <a:t> Questionnaires</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Post-Visit Survey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Display Pick Up Pharmacy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Find &amp; Change Pharmacy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Past Visit Information</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Release 3 Scope</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bl>
          </a:graphicData>
        </a:graphic>
      </p:graphicFrame>
      <p:pic>
        <p:nvPicPr>
          <p:cNvPr id="38" name="Picture 37"/>
          <p:cNvPicPr>
            <a:picLocks noChangeAspect="1"/>
          </p:cNvPicPr>
          <p:nvPr/>
        </p:nvPicPr>
        <p:blipFill>
          <a:blip r:embed="rId4">
            <a:lum bright="70000" contrast="-70000"/>
          </a:blip>
          <a:stretch>
            <a:fillRect/>
          </a:stretch>
        </p:blipFill>
        <p:spPr>
          <a:xfrm>
            <a:off x="8270650" y="2009776"/>
            <a:ext cx="237743" cy="237743"/>
          </a:xfrm>
          <a:prstGeom prst="rect">
            <a:avLst/>
          </a:prstGeom>
        </p:spPr>
      </p:pic>
      <p:sp>
        <p:nvSpPr>
          <p:cNvPr id="39" name="TextBox 38"/>
          <p:cNvSpPr txBox="1"/>
          <p:nvPr/>
        </p:nvSpPr>
        <p:spPr>
          <a:xfrm>
            <a:off x="7814679" y="651917"/>
            <a:ext cx="1149684" cy="153888"/>
          </a:xfrm>
          <a:prstGeom prst="rect">
            <a:avLst/>
          </a:prstGeom>
          <a:noFill/>
        </p:spPr>
        <p:txBody>
          <a:bodyPr wrap="square" lIns="0" tIns="0" rIns="0" bIns="0" rtlCol="0">
            <a:spAutoFit/>
          </a:bodyPr>
          <a:lstStyle/>
          <a:p>
            <a:pPr algn="ctr"/>
            <a:r>
              <a:rPr lang="en-US" sz="1000" dirty="0" smtClean="0">
                <a:latin typeface="Avenir Book"/>
                <a:cs typeface="Avenir Book"/>
              </a:rPr>
              <a:t>Acceleration Scope</a:t>
            </a:r>
          </a:p>
        </p:txBody>
      </p:sp>
      <p:pic>
        <p:nvPicPr>
          <p:cNvPr id="40" name="Picture 39"/>
          <p:cNvPicPr>
            <a:picLocks noChangeAspect="1"/>
          </p:cNvPicPr>
          <p:nvPr/>
        </p:nvPicPr>
        <p:blipFill>
          <a:blip r:embed="rId5">
            <a:duotone>
              <a:schemeClr val="bg2">
                <a:shade val="45000"/>
                <a:satMod val="135000"/>
              </a:schemeClr>
              <a:prstClr val="white"/>
            </a:duotone>
          </a:blip>
          <a:stretch>
            <a:fillRect/>
          </a:stretch>
        </p:blipFill>
        <p:spPr>
          <a:xfrm>
            <a:off x="8270650" y="3475453"/>
            <a:ext cx="237743" cy="237743"/>
          </a:xfrm>
          <a:prstGeom prst="rect">
            <a:avLst/>
          </a:prstGeom>
        </p:spPr>
      </p:pic>
      <p:pic>
        <p:nvPicPr>
          <p:cNvPr id="41" name="Picture 40"/>
          <p:cNvPicPr>
            <a:picLocks noChangeAspect="1"/>
          </p:cNvPicPr>
          <p:nvPr/>
        </p:nvPicPr>
        <p:blipFill>
          <a:blip r:embed="rId6">
            <a:duotone>
              <a:schemeClr val="bg2">
                <a:shade val="45000"/>
                <a:satMod val="135000"/>
              </a:schemeClr>
              <a:prstClr val="white"/>
            </a:duotone>
          </a:blip>
          <a:stretch>
            <a:fillRect/>
          </a:stretch>
        </p:blipFill>
        <p:spPr>
          <a:xfrm>
            <a:off x="8261505" y="4186486"/>
            <a:ext cx="256032" cy="256032"/>
          </a:xfrm>
          <a:prstGeom prst="rect">
            <a:avLst/>
          </a:prstGeom>
        </p:spPr>
      </p:pic>
      <p:pic>
        <p:nvPicPr>
          <p:cNvPr id="42" name="Picture 41"/>
          <p:cNvPicPr>
            <a:picLocks noChangeAspect="1"/>
          </p:cNvPicPr>
          <p:nvPr/>
        </p:nvPicPr>
        <p:blipFill>
          <a:blip r:embed="rId7">
            <a:duotone>
              <a:schemeClr val="bg2">
                <a:shade val="45000"/>
                <a:satMod val="135000"/>
              </a:schemeClr>
              <a:prstClr val="white"/>
            </a:duotone>
          </a:blip>
          <a:stretch>
            <a:fillRect/>
          </a:stretch>
        </p:blipFill>
        <p:spPr>
          <a:xfrm>
            <a:off x="8269667" y="4921250"/>
            <a:ext cx="239708" cy="256032"/>
          </a:xfrm>
          <a:prstGeom prst="rect">
            <a:avLst/>
          </a:prstGeom>
        </p:spPr>
      </p:pic>
      <p:pic>
        <p:nvPicPr>
          <p:cNvPr id="43" name="Picture 42"/>
          <p:cNvPicPr>
            <a:picLocks noChangeAspect="1"/>
          </p:cNvPicPr>
          <p:nvPr/>
        </p:nvPicPr>
        <p:blipFill>
          <a:blip r:embed="rId8">
            <a:duotone>
              <a:schemeClr val="bg2">
                <a:shade val="45000"/>
                <a:satMod val="135000"/>
              </a:schemeClr>
              <a:prstClr val="white"/>
            </a:duotone>
          </a:blip>
          <a:stretch>
            <a:fillRect/>
          </a:stretch>
        </p:blipFill>
        <p:spPr>
          <a:xfrm>
            <a:off x="8206641" y="5601872"/>
            <a:ext cx="365760" cy="365760"/>
          </a:xfrm>
          <a:prstGeom prst="rect">
            <a:avLst/>
          </a:prstGeom>
        </p:spPr>
      </p:pic>
      <p:grpSp>
        <p:nvGrpSpPr>
          <p:cNvPr id="44" name="Group 43"/>
          <p:cNvGrpSpPr/>
          <p:nvPr/>
        </p:nvGrpSpPr>
        <p:grpSpPr>
          <a:xfrm>
            <a:off x="7942702" y="6405888"/>
            <a:ext cx="893639" cy="237743"/>
            <a:chOff x="7939633" y="6215388"/>
            <a:chExt cx="893639" cy="237743"/>
          </a:xfrm>
        </p:grpSpPr>
        <p:pic>
          <p:nvPicPr>
            <p:cNvPr id="45" name="Picture 44"/>
            <p:cNvPicPr>
              <a:picLocks noChangeAspect="1"/>
            </p:cNvPicPr>
            <p:nvPr/>
          </p:nvPicPr>
          <p:blipFill>
            <a:blip r:embed="rId9">
              <a:duotone>
                <a:schemeClr val="bg2">
                  <a:shade val="45000"/>
                  <a:satMod val="135000"/>
                </a:schemeClr>
                <a:prstClr val="white"/>
              </a:duotone>
            </a:blip>
            <a:stretch>
              <a:fillRect/>
            </a:stretch>
          </p:blipFill>
          <p:spPr>
            <a:xfrm>
              <a:off x="8268977" y="6215388"/>
              <a:ext cx="237743" cy="237743"/>
            </a:xfrm>
            <a:prstGeom prst="rect">
              <a:avLst/>
            </a:prstGeom>
          </p:spPr>
        </p:pic>
        <p:pic>
          <p:nvPicPr>
            <p:cNvPr id="46" name="Picture 45"/>
            <p:cNvPicPr>
              <a:picLocks noChangeAspect="1"/>
            </p:cNvPicPr>
            <p:nvPr/>
          </p:nvPicPr>
          <p:blipFill>
            <a:blip r:embed="rId10">
              <a:duotone>
                <a:schemeClr val="bg2">
                  <a:shade val="45000"/>
                  <a:satMod val="135000"/>
                </a:schemeClr>
                <a:prstClr val="white"/>
              </a:duotone>
            </a:blip>
            <a:stretch>
              <a:fillRect/>
            </a:stretch>
          </p:blipFill>
          <p:spPr>
            <a:xfrm>
              <a:off x="8598322" y="6216784"/>
              <a:ext cx="234950" cy="234950"/>
            </a:xfrm>
            <a:prstGeom prst="rect">
              <a:avLst/>
            </a:prstGeom>
          </p:spPr>
        </p:pic>
        <p:pic>
          <p:nvPicPr>
            <p:cNvPr id="47" name="Picture 46"/>
            <p:cNvPicPr>
              <a:picLocks noChangeAspect="1"/>
            </p:cNvPicPr>
            <p:nvPr/>
          </p:nvPicPr>
          <p:blipFill>
            <a:blip r:embed="rId11">
              <a:duotone>
                <a:schemeClr val="bg2">
                  <a:shade val="45000"/>
                  <a:satMod val="135000"/>
                </a:schemeClr>
                <a:prstClr val="white"/>
              </a:duotone>
            </a:blip>
            <a:stretch>
              <a:fillRect/>
            </a:stretch>
          </p:blipFill>
          <p:spPr>
            <a:xfrm>
              <a:off x="7939633" y="6215388"/>
              <a:ext cx="237743" cy="237743"/>
            </a:xfrm>
            <a:prstGeom prst="rect">
              <a:avLst/>
            </a:prstGeom>
          </p:spPr>
        </p:pic>
      </p:grpSp>
      <p:pic>
        <p:nvPicPr>
          <p:cNvPr id="48" name="Picture 47"/>
          <p:cNvPicPr>
            <a:picLocks noChangeAspect="1"/>
          </p:cNvPicPr>
          <p:nvPr/>
        </p:nvPicPr>
        <p:blipFill>
          <a:blip r:embed="rId12">
            <a:duotone>
              <a:schemeClr val="bg2">
                <a:shade val="45000"/>
                <a:satMod val="135000"/>
              </a:schemeClr>
              <a:prstClr val="white"/>
            </a:duotone>
          </a:blip>
          <a:stretch>
            <a:fillRect/>
          </a:stretch>
        </p:blipFill>
        <p:spPr>
          <a:xfrm>
            <a:off x="8252955" y="2711450"/>
            <a:ext cx="274320" cy="274320"/>
          </a:xfrm>
          <a:prstGeom prst="rect">
            <a:avLst/>
          </a:prstGeom>
        </p:spPr>
      </p:pic>
      <p:pic>
        <p:nvPicPr>
          <p:cNvPr id="49" name="Picture 48"/>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8270650" y="1273176"/>
            <a:ext cx="237743" cy="237743"/>
          </a:xfrm>
          <a:prstGeom prst="rect">
            <a:avLst/>
          </a:prstGeom>
        </p:spPr>
      </p:pic>
      <p:sp>
        <p:nvSpPr>
          <p:cNvPr id="18" name="Rectangle 17"/>
          <p:cNvSpPr/>
          <p:nvPr/>
        </p:nvSpPr>
        <p:spPr bwMode="auto">
          <a:xfrm>
            <a:off x="2999538" y="5124449"/>
            <a:ext cx="4690312" cy="1041399"/>
          </a:xfrm>
          <a:prstGeom prst="rect">
            <a:avLst/>
          </a:prstGeom>
          <a:solidFill>
            <a:schemeClr val="accent3">
              <a:lumMod val="20000"/>
              <a:lumOff val="80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400" b="1" dirty="0" smtClean="0">
                <a:latin typeface="Avenir Book"/>
                <a:cs typeface="Avenir Book"/>
              </a:rPr>
              <a:t>User Stories</a:t>
            </a:r>
            <a:endParaRPr lang="en-US" sz="1400" b="1" dirty="0">
              <a:latin typeface="Avenir Book"/>
              <a:cs typeface="Avenir Book"/>
            </a:endParaRPr>
          </a:p>
          <a:p>
            <a:r>
              <a:rPr lang="en-US" sz="1000" b="1" dirty="0">
                <a:latin typeface="Avenir Book"/>
                <a:cs typeface="Avenir Book"/>
              </a:rPr>
              <a:t>US43919: Add ‘Contact Financial Support’ to </a:t>
            </a:r>
            <a:r>
              <a:rPr lang="en-US" sz="1000" b="1" dirty="0" err="1">
                <a:latin typeface="Avenir Book"/>
                <a:cs typeface="Avenir Book"/>
              </a:rPr>
              <a:t>Flyout</a:t>
            </a:r>
            <a:r>
              <a:rPr lang="en-US" sz="1000" b="1" dirty="0">
                <a:latin typeface="Avenir Book"/>
                <a:cs typeface="Avenir Book"/>
              </a:rPr>
              <a:t> Menu</a:t>
            </a:r>
          </a:p>
          <a:p>
            <a:r>
              <a:rPr lang="en-US" sz="1000" b="1" dirty="0">
                <a:latin typeface="Avenir Book"/>
                <a:cs typeface="Avenir Book"/>
              </a:rPr>
              <a:t>US43920: Add Tap-To-Call Financial Assistance to Appointment Scheduling “Review &amp; Book” </a:t>
            </a:r>
            <a:r>
              <a:rPr lang="en-US" sz="1000" b="1" dirty="0" smtClean="0">
                <a:latin typeface="Avenir Book"/>
                <a:cs typeface="Avenir Book"/>
              </a:rPr>
              <a:t>Screen</a:t>
            </a:r>
            <a:endParaRPr lang="en-US" sz="1000" b="1" dirty="0">
              <a:latin typeface="Avenir Book"/>
              <a:cs typeface="Avenir Book"/>
            </a:endParaRPr>
          </a:p>
        </p:txBody>
      </p:sp>
    </p:spTree>
    <p:extLst>
      <p:ext uri="{BB962C8B-B14F-4D97-AF65-F5344CB8AC3E}">
        <p14:creationId xmlns:p14="http://schemas.microsoft.com/office/powerpoint/2010/main" val="4800639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221035" y="1226775"/>
            <a:ext cx="2734056" cy="4852949"/>
          </a:xfrm>
          <a:prstGeom prst="rect">
            <a:avLst/>
          </a:prstGeom>
          <a:ln>
            <a:solidFill>
              <a:srgbClr val="595959"/>
            </a:solidFill>
          </a:ln>
        </p:spPr>
      </p:pic>
      <p:pic>
        <p:nvPicPr>
          <p:cNvPr id="21" name="Picture 20"/>
          <p:cNvPicPr>
            <a:picLocks noChangeAspect="1"/>
          </p:cNvPicPr>
          <p:nvPr/>
        </p:nvPicPr>
        <p:blipFill>
          <a:blip r:embed="rId4"/>
          <a:stretch>
            <a:fillRect/>
          </a:stretch>
        </p:blipFill>
        <p:spPr>
          <a:xfrm>
            <a:off x="3107758" y="1224968"/>
            <a:ext cx="2730321" cy="4846320"/>
          </a:xfrm>
          <a:prstGeom prst="rect">
            <a:avLst/>
          </a:prstGeom>
          <a:ln>
            <a:solidFill>
              <a:srgbClr val="595959"/>
            </a:solidFill>
          </a:ln>
        </p:spPr>
      </p:pic>
      <p:pic>
        <p:nvPicPr>
          <p:cNvPr id="7" name="Picture 6"/>
          <p:cNvPicPr>
            <a:picLocks noChangeAspect="1"/>
          </p:cNvPicPr>
          <p:nvPr/>
        </p:nvPicPr>
        <p:blipFill>
          <a:blip r:embed="rId5"/>
          <a:stretch>
            <a:fillRect/>
          </a:stretch>
        </p:blipFill>
        <p:spPr>
          <a:xfrm>
            <a:off x="184973" y="1224968"/>
            <a:ext cx="2730321" cy="4846320"/>
          </a:xfrm>
          <a:prstGeom prst="rect">
            <a:avLst/>
          </a:prstGeom>
          <a:ln>
            <a:solidFill>
              <a:srgbClr val="595959"/>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Contact Financial Assistance Flows</a:t>
            </a:r>
            <a:endParaRPr lang="en-US" sz="2200" b="0" dirty="0">
              <a:latin typeface="Avenir Book"/>
              <a:cs typeface="Avenir Book"/>
            </a:endParaRPr>
          </a:p>
        </p:txBody>
      </p:sp>
      <p:sp>
        <p:nvSpPr>
          <p:cNvPr id="12" name="Rectangle 11"/>
          <p:cNvSpPr/>
          <p:nvPr/>
        </p:nvSpPr>
        <p:spPr bwMode="auto">
          <a:xfrm>
            <a:off x="184973" y="5351832"/>
            <a:ext cx="2234711" cy="423325"/>
          </a:xfrm>
          <a:prstGeom prst="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4" name="Straight Connector 3"/>
          <p:cNvCxnSpPr/>
          <p:nvPr/>
        </p:nvCxnSpPr>
        <p:spPr bwMode="auto">
          <a:xfrm>
            <a:off x="6015788" y="855576"/>
            <a:ext cx="0" cy="5574631"/>
          </a:xfrm>
          <a:prstGeom prst="line">
            <a:avLst/>
          </a:prstGeom>
          <a:noFill/>
          <a:ln w="19050" algn="ctr">
            <a:solidFill>
              <a:schemeClr val="bg1">
                <a:lumMod val="75000"/>
              </a:schemeClr>
            </a:solidFill>
            <a:round/>
            <a:headEnd type="none" w="med" len="med"/>
            <a:tailEnd/>
          </a:ln>
        </p:spPr>
      </p:cxnSp>
      <p:sp>
        <p:nvSpPr>
          <p:cNvPr id="32" name="TextBox 31"/>
          <p:cNvSpPr txBox="1"/>
          <p:nvPr/>
        </p:nvSpPr>
        <p:spPr>
          <a:xfrm>
            <a:off x="6221035" y="731067"/>
            <a:ext cx="2730321" cy="369332"/>
          </a:xfrm>
          <a:prstGeom prst="rect">
            <a:avLst/>
          </a:prstGeom>
          <a:noFill/>
        </p:spPr>
        <p:txBody>
          <a:bodyPr wrap="square" lIns="0" tIns="0" rIns="0" bIns="0" rtlCol="0">
            <a:spAutoFit/>
          </a:bodyPr>
          <a:lstStyle/>
          <a:p>
            <a:pPr algn="ctr"/>
            <a:r>
              <a:rPr lang="en-US" sz="1200" dirty="0" smtClean="0">
                <a:latin typeface="Avenir Book"/>
                <a:cs typeface="Avenir Book"/>
              </a:rPr>
              <a:t>Appointment Scheduling: </a:t>
            </a:r>
          </a:p>
          <a:p>
            <a:pPr algn="ctr"/>
            <a:r>
              <a:rPr lang="en-US" sz="1200" dirty="0" smtClean="0">
                <a:latin typeface="Avenir Book"/>
                <a:cs typeface="Avenir Book"/>
              </a:rPr>
              <a:t>Review &amp; Book</a:t>
            </a:r>
          </a:p>
        </p:txBody>
      </p:sp>
      <p:cxnSp>
        <p:nvCxnSpPr>
          <p:cNvPr id="9" name="Straight Arrow Connector 8"/>
          <p:cNvCxnSpPr/>
          <p:nvPr/>
        </p:nvCxnSpPr>
        <p:spPr bwMode="auto">
          <a:xfrm>
            <a:off x="2419684" y="5561263"/>
            <a:ext cx="656324" cy="0"/>
          </a:xfrm>
          <a:prstGeom prst="straightConnector1">
            <a:avLst/>
          </a:prstGeom>
          <a:noFill/>
          <a:ln w="38100" cmpd="sng" algn="ctr">
            <a:solidFill>
              <a:schemeClr val="accent1">
                <a:lumMod val="75000"/>
              </a:schemeClr>
            </a:solidFill>
            <a:round/>
            <a:headEnd type="none" w="med" len="med"/>
            <a:tailEnd type="arrow"/>
          </a:ln>
        </p:spPr>
      </p:cxnSp>
      <p:sp>
        <p:nvSpPr>
          <p:cNvPr id="67" name="TextBox 66"/>
          <p:cNvSpPr txBox="1"/>
          <p:nvPr/>
        </p:nvSpPr>
        <p:spPr>
          <a:xfrm>
            <a:off x="1617271" y="823400"/>
            <a:ext cx="2730321" cy="184666"/>
          </a:xfrm>
          <a:prstGeom prst="rect">
            <a:avLst/>
          </a:prstGeom>
          <a:noFill/>
        </p:spPr>
        <p:txBody>
          <a:bodyPr wrap="square" lIns="0" tIns="0" rIns="0" bIns="0" rtlCol="0">
            <a:spAutoFit/>
          </a:bodyPr>
          <a:lstStyle/>
          <a:p>
            <a:pPr algn="ctr"/>
            <a:r>
              <a:rPr lang="en-US" sz="1200" dirty="0" err="1" smtClean="0">
                <a:latin typeface="Avenir Book"/>
                <a:cs typeface="Avenir Book"/>
              </a:rPr>
              <a:t>Flyout</a:t>
            </a:r>
            <a:r>
              <a:rPr lang="en-US" sz="1200" dirty="0" smtClean="0">
                <a:latin typeface="Avenir Book"/>
                <a:cs typeface="Avenir Book"/>
              </a:rPr>
              <a:t> Menu</a:t>
            </a:r>
          </a:p>
        </p:txBody>
      </p:sp>
      <p:sp>
        <p:nvSpPr>
          <p:cNvPr id="11" name="Rectangle 10"/>
          <p:cNvSpPr/>
          <p:nvPr/>
        </p:nvSpPr>
        <p:spPr bwMode="auto">
          <a:xfrm>
            <a:off x="467895" y="5405304"/>
            <a:ext cx="1911685" cy="30301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venir Book"/>
                <a:cs typeface="Avenir Book"/>
              </a:rPr>
              <a:t>Contact Kaiser</a:t>
            </a:r>
            <a:r>
              <a:rPr kumimoji="0" lang="en-US" sz="1100" b="0" i="0" u="none" strike="noStrike" cap="none" normalizeH="0" dirty="0" smtClean="0">
                <a:ln>
                  <a:noFill/>
                </a:ln>
                <a:solidFill>
                  <a:schemeClr val="tx1"/>
                </a:solidFill>
                <a:effectLst/>
                <a:latin typeface="Avenir Book"/>
                <a:cs typeface="Avenir Book"/>
              </a:rPr>
              <a:t> Permanente</a:t>
            </a:r>
            <a:endParaRPr kumimoji="0" lang="en-US" sz="1100" b="0" i="0" u="none" strike="noStrike" cap="none" normalizeH="0" baseline="0" dirty="0" smtClean="0">
              <a:ln>
                <a:noFill/>
              </a:ln>
              <a:solidFill>
                <a:schemeClr val="tx1"/>
              </a:solidFill>
              <a:effectLst/>
              <a:latin typeface="Avenir Book"/>
              <a:cs typeface="Avenir Book"/>
            </a:endParaRPr>
          </a:p>
        </p:txBody>
      </p:sp>
    </p:spTree>
    <p:extLst>
      <p:ext uri="{BB962C8B-B14F-4D97-AF65-F5344CB8AC3E}">
        <p14:creationId xmlns:p14="http://schemas.microsoft.com/office/powerpoint/2010/main" val="33230826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View &amp; Manage Pharmacy For Prescription Pick Up</a:t>
            </a:r>
            <a:endParaRPr lang="en-US" sz="2200" b="0" dirty="0">
              <a:latin typeface="Avenir Book"/>
              <a:cs typeface="Avenir Book"/>
            </a:endParaRPr>
          </a:p>
        </p:txBody>
      </p:sp>
      <p:sp>
        <p:nvSpPr>
          <p:cNvPr id="2" name="TextBox 1"/>
          <p:cNvSpPr txBox="1"/>
          <p:nvPr/>
        </p:nvSpPr>
        <p:spPr>
          <a:xfrm>
            <a:off x="3047163" y="692687"/>
            <a:ext cx="4652212" cy="4987518"/>
          </a:xfrm>
          <a:prstGeom prst="rect">
            <a:avLst/>
          </a:prstGeom>
          <a:noFill/>
        </p:spPr>
        <p:txBody>
          <a:bodyPr wrap="square" lIns="0" tIns="0" rIns="0" bIns="0" rtlCol="0">
            <a:spAutoFit/>
          </a:bodyPr>
          <a:lstStyle/>
          <a:p>
            <a:r>
              <a:rPr lang="en-US" sz="1700" b="1" dirty="0" smtClean="0">
                <a:latin typeface="Avenir Book"/>
                <a:cs typeface="Avenir Book"/>
              </a:rPr>
              <a:t>Consumer Experience</a:t>
            </a:r>
          </a:p>
          <a:p>
            <a:pPr>
              <a:lnSpc>
                <a:spcPct val="90000"/>
              </a:lnSpc>
            </a:pPr>
            <a:endParaRPr lang="en-US" sz="800" dirty="0" smtClean="0">
              <a:latin typeface="Avenir Book"/>
              <a:cs typeface="Avenir Book"/>
            </a:endParaRPr>
          </a:p>
          <a:p>
            <a:pPr>
              <a:lnSpc>
                <a:spcPct val="90000"/>
              </a:lnSpc>
            </a:pPr>
            <a:r>
              <a:rPr lang="en-US" sz="1400" dirty="0" smtClean="0">
                <a:latin typeface="Avenir Book"/>
                <a:cs typeface="Avenir Book"/>
              </a:rPr>
              <a:t>Members will be able to set a default (“preferred”) pharmacy for prescription pick up. This preference will be communicated to the prescribing physician and will be shown in the After-Visit Appointment Hub to ensure members know where to go to pick up. </a:t>
            </a:r>
          </a:p>
          <a:p>
            <a:pPr>
              <a:lnSpc>
                <a:spcPct val="90000"/>
              </a:lnSpc>
            </a:pPr>
            <a:endParaRPr lang="en-US" sz="800" dirty="0">
              <a:latin typeface="Avenir Book"/>
              <a:cs typeface="Avenir Book"/>
            </a:endParaRPr>
          </a:p>
          <a:p>
            <a:pPr>
              <a:lnSpc>
                <a:spcPct val="90000"/>
              </a:lnSpc>
            </a:pPr>
            <a:r>
              <a:rPr lang="en-US" sz="1400" dirty="0" smtClean="0">
                <a:latin typeface="Avenir Book"/>
                <a:cs typeface="Avenir Book"/>
              </a:rPr>
              <a:t>For refills, members will be able to refill from the same pharmacy, change pharmacy, or refill by mail order.</a:t>
            </a:r>
          </a:p>
          <a:p>
            <a:pPr>
              <a:lnSpc>
                <a:spcPct val="90000"/>
              </a:lnSpc>
            </a:pPr>
            <a:endParaRPr lang="en-US" sz="800" dirty="0">
              <a:latin typeface="Avenir Book"/>
              <a:cs typeface="Avenir Book"/>
            </a:endParaRPr>
          </a:p>
          <a:p>
            <a:r>
              <a:rPr lang="en-US" sz="1700" b="1" dirty="0" smtClean="0">
                <a:latin typeface="Avenir Book"/>
                <a:cs typeface="Avenir Book"/>
              </a:rPr>
              <a:t>Value to Member</a:t>
            </a:r>
          </a:p>
          <a:p>
            <a:endParaRPr lang="en-US" sz="800" b="1" dirty="0" smtClean="0">
              <a:latin typeface="Avenir Book"/>
              <a:cs typeface="Avenir Book"/>
            </a:endParaRPr>
          </a:p>
          <a:p>
            <a:r>
              <a:rPr lang="en-US" sz="1400" dirty="0" smtClean="0">
                <a:latin typeface="Avenir Book"/>
                <a:cs typeface="Avenir Book"/>
              </a:rPr>
              <a:t>Setting a preferred pharmacy will streamline the after-visit experience and minimize confusion to ensure members can pick up prescriptions quickly and easily.</a:t>
            </a:r>
          </a:p>
          <a:p>
            <a:pPr>
              <a:lnSpc>
                <a:spcPct val="90000"/>
              </a:lnSpc>
            </a:pPr>
            <a:endParaRPr lang="en-US" sz="1700" b="1" dirty="0">
              <a:latin typeface="Avenir Book"/>
              <a:cs typeface="Avenir Book"/>
            </a:endParaRPr>
          </a:p>
          <a:p>
            <a:r>
              <a:rPr lang="en-US" sz="1700" b="1" dirty="0" smtClean="0">
                <a:latin typeface="Avenir Book"/>
                <a:cs typeface="Avenir Book"/>
              </a:rPr>
              <a:t>Operational Value</a:t>
            </a:r>
          </a:p>
          <a:p>
            <a:endParaRPr lang="en-US" sz="800" b="1" dirty="0" smtClean="0">
              <a:latin typeface="Avenir Book"/>
              <a:cs typeface="Avenir Book"/>
            </a:endParaRPr>
          </a:p>
          <a:p>
            <a:r>
              <a:rPr lang="en-US" sz="1400" dirty="0" smtClean="0">
                <a:latin typeface="Avenir Book"/>
                <a:cs typeface="Avenir Book"/>
              </a:rPr>
              <a:t>Enabling members to set a preferred pharmacy for prescription pick up will minimize post-visit confusion and decrease the number prescriptions that are not claimed. Prioritization of the option to refill by mail will increase awareness and drive adoption to this cost-saving practice. </a:t>
            </a:r>
          </a:p>
          <a:p>
            <a:endParaRPr lang="en-US" sz="800" b="1" dirty="0">
              <a:latin typeface="Avenir Book"/>
              <a:cs typeface="Avenir Book"/>
            </a:endParaRPr>
          </a:p>
          <a:p>
            <a:endParaRPr lang="en-US" sz="1200" dirty="0" smtClean="0">
              <a:latin typeface="Avenir Book"/>
              <a:cs typeface="Avenir Book"/>
            </a:endParaRPr>
          </a:p>
        </p:txBody>
      </p:sp>
      <p:grpSp>
        <p:nvGrpSpPr>
          <p:cNvPr id="15" name="Group 14"/>
          <p:cNvGrpSpPr/>
          <p:nvPr/>
        </p:nvGrpSpPr>
        <p:grpSpPr>
          <a:xfrm>
            <a:off x="144869" y="787937"/>
            <a:ext cx="2730322" cy="4844513"/>
            <a:chOff x="144869" y="787937"/>
            <a:chExt cx="2730322" cy="4844513"/>
          </a:xfrm>
        </p:grpSpPr>
        <p:grpSp>
          <p:nvGrpSpPr>
            <p:cNvPr id="11" name="Group 10"/>
            <p:cNvGrpSpPr/>
            <p:nvPr/>
          </p:nvGrpSpPr>
          <p:grpSpPr>
            <a:xfrm>
              <a:off x="144869" y="787937"/>
              <a:ext cx="2730322" cy="4844513"/>
              <a:chOff x="144869" y="787937"/>
              <a:chExt cx="2730322" cy="4844513"/>
            </a:xfrm>
          </p:grpSpPr>
          <p:grpSp>
            <p:nvGrpSpPr>
              <p:cNvPr id="13" name="Group 12"/>
              <p:cNvGrpSpPr/>
              <p:nvPr/>
            </p:nvGrpSpPr>
            <p:grpSpPr>
              <a:xfrm>
                <a:off x="144869" y="787937"/>
                <a:ext cx="2730322" cy="4844513"/>
                <a:chOff x="144869" y="787937"/>
                <a:chExt cx="2730322" cy="4844513"/>
              </a:xfrm>
            </p:grpSpPr>
            <p:sp>
              <p:nvSpPr>
                <p:cNvPr id="20" name="Rectangle 19"/>
                <p:cNvSpPr/>
                <p:nvPr/>
              </p:nvSpPr>
              <p:spPr bwMode="auto">
                <a:xfrm>
                  <a:off x="144869" y="787937"/>
                  <a:ext cx="2730322" cy="4844513"/>
                </a:xfrm>
                <a:prstGeom prst="rect">
                  <a:avLst/>
                </a:prstGeom>
                <a:solidFill>
                  <a:srgbClr val="FFFFFF"/>
                </a:solidFill>
                <a:ln w="9525" cap="flat" cmpd="sng" algn="ctr">
                  <a:solidFill>
                    <a:srgbClr val="7F7F7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22" name="Rectangle 21"/>
                <p:cNvSpPr/>
                <p:nvPr/>
              </p:nvSpPr>
              <p:spPr bwMode="auto">
                <a:xfrm>
                  <a:off x="300188" y="1232401"/>
                  <a:ext cx="2419684" cy="681771"/>
                </a:xfrm>
                <a:prstGeom prst="rect">
                  <a:avLst/>
                </a:prstGeom>
                <a:solidFill>
                  <a:srgbClr val="EAEAEA"/>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n-lt"/>
                      <a:cs typeface="Arial" charset="0"/>
                    </a:rPr>
                    <a:t>Facility Name</a:t>
                  </a:r>
                </a:p>
                <a:p>
                  <a:pPr marL="0" marR="0" indent="0" algn="ctr" defTabSz="914400" rtl="0" eaLnBrk="1" fontAlgn="base" latinLnBrk="0" hangingPunct="1">
                    <a:lnSpc>
                      <a:spcPct val="100000"/>
                    </a:lnSpc>
                    <a:spcBef>
                      <a:spcPct val="0"/>
                    </a:spcBef>
                    <a:spcAft>
                      <a:spcPct val="0"/>
                    </a:spcAft>
                    <a:buClrTx/>
                    <a:buSzTx/>
                    <a:buFontTx/>
                    <a:buNone/>
                    <a:tabLst/>
                  </a:pPr>
                  <a:r>
                    <a:rPr lang="en-US" sz="1000" i="1" dirty="0" smtClean="0">
                      <a:latin typeface="+mn-lt"/>
                      <a:cs typeface="Arial" charset="0"/>
                    </a:rPr>
                    <a:t>Facility Address</a:t>
                  </a:r>
                </a:p>
                <a:p>
                  <a:pPr marL="0" marR="0" indent="0" algn="ctr" defTabSz="914400" rtl="0" eaLnBrk="1" fontAlgn="base" latinLnBrk="0" hangingPunct="1">
                    <a:lnSpc>
                      <a:spcPct val="100000"/>
                    </a:lnSpc>
                    <a:spcBef>
                      <a:spcPct val="0"/>
                    </a:spcBef>
                    <a:spcAft>
                      <a:spcPct val="0"/>
                    </a:spcAft>
                    <a:buClrTx/>
                    <a:buSzTx/>
                    <a:buFontTx/>
                    <a:buNone/>
                    <a:tabLst/>
                  </a:pPr>
                  <a:r>
                    <a:rPr lang="en-US" sz="1000" i="1" dirty="0" smtClean="0">
                      <a:latin typeface="+mn-lt"/>
                      <a:cs typeface="Arial" charset="0"/>
                    </a:rPr>
                    <a:t>[Tap for Native Map App Directions]</a:t>
                  </a:r>
                </a:p>
              </p:txBody>
            </p:sp>
          </p:grpSp>
          <p:sp>
            <p:nvSpPr>
              <p:cNvPr id="6" name="TextBox 5"/>
              <p:cNvSpPr txBox="1"/>
              <p:nvPr/>
            </p:nvSpPr>
            <p:spPr>
              <a:xfrm>
                <a:off x="300188" y="911544"/>
                <a:ext cx="2419684" cy="369332"/>
              </a:xfrm>
              <a:prstGeom prst="rect">
                <a:avLst/>
              </a:prstGeom>
              <a:noFill/>
            </p:spPr>
            <p:txBody>
              <a:bodyPr wrap="square" lIns="0" tIns="0" rIns="0" bIns="0" rtlCol="0">
                <a:spAutoFit/>
              </a:bodyPr>
              <a:lstStyle/>
              <a:p>
                <a:r>
                  <a:rPr lang="en-US" sz="1200" dirty="0" smtClean="0">
                    <a:latin typeface="Calibri"/>
                    <a:cs typeface="Calibri"/>
                  </a:rPr>
                  <a:t>Preferred Pharmacy</a:t>
                </a:r>
              </a:p>
              <a:p>
                <a:endParaRPr lang="en-US" sz="1200" dirty="0" smtClean="0">
                  <a:latin typeface="+mn-lt"/>
                </a:endParaRPr>
              </a:p>
            </p:txBody>
          </p:sp>
        </p:grpSp>
        <p:pic>
          <p:nvPicPr>
            <p:cNvPr id="14" name="Picture 13"/>
            <p:cNvPicPr>
              <a:picLocks noChangeAspect="1"/>
            </p:cNvPicPr>
            <p:nvPr/>
          </p:nvPicPr>
          <p:blipFill rotWithShape="1">
            <a:blip r:embed="rId3"/>
            <a:srcRect t="11876" b="26738"/>
            <a:stretch/>
          </p:blipFill>
          <p:spPr>
            <a:xfrm>
              <a:off x="233348" y="2731407"/>
              <a:ext cx="2560320" cy="2789750"/>
            </a:xfrm>
            <a:prstGeom prst="rect">
              <a:avLst/>
            </a:prstGeom>
          </p:spPr>
        </p:pic>
        <p:sp>
          <p:nvSpPr>
            <p:cNvPr id="23" name="Rectangle 22"/>
            <p:cNvSpPr/>
            <p:nvPr/>
          </p:nvSpPr>
          <p:spPr bwMode="auto">
            <a:xfrm>
              <a:off x="300188" y="1927540"/>
              <a:ext cx="2419684" cy="374317"/>
            </a:xfrm>
            <a:prstGeom prst="rect">
              <a:avLst/>
            </a:prstGeom>
            <a:solidFill>
              <a:srgbClr val="EAEAEA"/>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n-lt"/>
                  <a:cs typeface="Arial" charset="0"/>
                </a:rPr>
                <a:t>Tap</a:t>
              </a:r>
              <a:r>
                <a:rPr lang="en-US" sz="1200" dirty="0" smtClean="0">
                  <a:latin typeface="+mn-lt"/>
                  <a:cs typeface="Arial" charset="0"/>
                </a:rPr>
                <a:t>-to-Call Facility</a:t>
              </a:r>
              <a:endParaRPr lang="en-US" sz="1000" i="1" dirty="0" smtClean="0">
                <a:latin typeface="+mn-lt"/>
                <a:cs typeface="Arial" charset="0"/>
              </a:endParaRPr>
            </a:p>
          </p:txBody>
        </p:sp>
        <p:sp>
          <p:nvSpPr>
            <p:cNvPr id="24" name="Rectangle 23"/>
            <p:cNvSpPr/>
            <p:nvPr/>
          </p:nvSpPr>
          <p:spPr bwMode="auto">
            <a:xfrm>
              <a:off x="300188" y="2301857"/>
              <a:ext cx="2419684" cy="374317"/>
            </a:xfrm>
            <a:prstGeom prst="rect">
              <a:avLst/>
            </a:prstGeom>
            <a:solidFill>
              <a:srgbClr val="EAEAEA"/>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mn-lt"/>
                  <a:cs typeface="Arial" charset="0"/>
                </a:rPr>
                <a:t>Link to Change Preferred Pharmacy</a:t>
              </a:r>
              <a:endParaRPr lang="en-US" sz="1000" i="1" dirty="0" smtClean="0">
                <a:latin typeface="+mn-lt"/>
                <a:cs typeface="Arial" charset="0"/>
              </a:endParaRPr>
            </a:p>
          </p:txBody>
        </p:sp>
      </p:grpSp>
      <p:pic>
        <p:nvPicPr>
          <p:cNvPr id="12" name="Picture 11"/>
          <p:cNvPicPr>
            <a:picLocks noChangeAspect="1"/>
          </p:cNvPicPr>
          <p:nvPr/>
        </p:nvPicPr>
        <p:blipFill rotWithShape="1">
          <a:blip r:embed="rId4"/>
          <a:srcRect b="23295"/>
          <a:stretch/>
        </p:blipFill>
        <p:spPr>
          <a:xfrm>
            <a:off x="146050" y="772062"/>
            <a:ext cx="2743200" cy="5260438"/>
          </a:xfrm>
          <a:prstGeom prst="rect">
            <a:avLst/>
          </a:prstGeom>
          <a:ln>
            <a:solidFill>
              <a:srgbClr val="7F7F7F"/>
            </a:solidFill>
          </a:ln>
        </p:spPr>
      </p:pic>
      <p:graphicFrame>
        <p:nvGraphicFramePr>
          <p:cNvPr id="39" name="Table 38"/>
          <p:cNvGraphicFramePr>
            <a:graphicFrameLocks noGrp="1"/>
          </p:cNvGraphicFramePr>
          <p:nvPr>
            <p:extLst>
              <p:ext uri="{D42A27DB-BD31-4B8C-83A1-F6EECF244321}">
                <p14:modId xmlns:p14="http://schemas.microsoft.com/office/powerpoint/2010/main" val="3233451957"/>
              </p:ext>
            </p:extLst>
          </p:nvPr>
        </p:nvGraphicFramePr>
        <p:xfrm>
          <a:off x="7794018" y="853063"/>
          <a:ext cx="1149684" cy="5856250"/>
        </p:xfrm>
        <a:graphic>
          <a:graphicData uri="http://schemas.openxmlformats.org/drawingml/2006/table">
            <a:tbl>
              <a:tblPr bandRow="1">
                <a:tableStyleId>{FABFCF23-3B69-468F-B69F-88F6DE6A72F2}</a:tableStyleId>
              </a:tblPr>
              <a:tblGrid>
                <a:gridCol w="1149684"/>
              </a:tblGrid>
              <a:tr h="724484">
                <a:tc>
                  <a:txBody>
                    <a:bodyPr/>
                    <a:lstStyle/>
                    <a:p>
                      <a:pPr algn="ctr"/>
                      <a:r>
                        <a:rPr lang="en-US" sz="1100" dirty="0" smtClean="0">
                          <a:solidFill>
                            <a:schemeClr val="tx1">
                              <a:lumMod val="65000"/>
                              <a:lumOff val="35000"/>
                            </a:schemeClr>
                          </a:solidFill>
                          <a:latin typeface="Avenir Book"/>
                          <a:cs typeface="Avenir Book"/>
                        </a:rPr>
                        <a:t>Schedule an Appointment</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24484">
                <a:tc>
                  <a:txBody>
                    <a:bodyPr/>
                    <a:lstStyle/>
                    <a:p>
                      <a:pPr algn="ctr"/>
                      <a:r>
                        <a:rPr lang="en-US" sz="1100" dirty="0" smtClean="0">
                          <a:solidFill>
                            <a:schemeClr val="tx1">
                              <a:lumMod val="65000"/>
                              <a:lumOff val="35000"/>
                            </a:schemeClr>
                          </a:solidFill>
                          <a:latin typeface="Avenir Book"/>
                          <a:cs typeface="Avenir Book"/>
                        </a:rPr>
                        <a:t>Call Financial Assistance</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Complete</a:t>
                      </a:r>
                      <a:r>
                        <a:rPr lang="en-US" sz="1100" baseline="0" dirty="0" smtClean="0">
                          <a:solidFill>
                            <a:schemeClr val="tx1">
                              <a:lumMod val="65000"/>
                              <a:lumOff val="35000"/>
                            </a:schemeClr>
                          </a:solidFill>
                          <a:latin typeface="Avenir Book"/>
                          <a:cs typeface="Avenir Book"/>
                        </a:rPr>
                        <a:t> Questionnaires</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Post-Visit Survey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Display Pick Up Pharmacy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bg1"/>
                          </a:solidFill>
                          <a:latin typeface="Avenir Book"/>
                          <a:cs typeface="Avenir Book"/>
                        </a:rPr>
                        <a:t>Find &amp; Change Pharmacy</a:t>
                      </a:r>
                      <a:endParaRPr lang="en-US" sz="1100" dirty="0">
                        <a:solidFill>
                          <a:schemeClr val="bg1"/>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rgbClr val="595959"/>
                          </a:solidFill>
                          <a:latin typeface="Avenir Book"/>
                          <a:cs typeface="Avenir Book"/>
                        </a:rPr>
                        <a:t>Past Visit Information</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rgbClr val="595959"/>
                          </a:solidFill>
                          <a:latin typeface="Avenir Book"/>
                          <a:cs typeface="Avenir Book"/>
                        </a:rPr>
                        <a:t>Release 3 Scope</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bl>
          </a:graphicData>
        </a:graphic>
      </p:graphicFrame>
      <p:pic>
        <p:nvPicPr>
          <p:cNvPr id="40" name="Picture 39"/>
          <p:cNvPicPr>
            <a:picLocks noChangeAspect="1"/>
          </p:cNvPicPr>
          <p:nvPr/>
        </p:nvPicPr>
        <p:blipFill>
          <a:blip r:embed="rId5">
            <a:duotone>
              <a:schemeClr val="bg2">
                <a:shade val="45000"/>
                <a:satMod val="135000"/>
              </a:schemeClr>
              <a:prstClr val="white"/>
            </a:duotone>
          </a:blip>
          <a:stretch>
            <a:fillRect/>
          </a:stretch>
        </p:blipFill>
        <p:spPr>
          <a:xfrm>
            <a:off x="8270650" y="2009776"/>
            <a:ext cx="237743" cy="237743"/>
          </a:xfrm>
          <a:prstGeom prst="rect">
            <a:avLst/>
          </a:prstGeom>
        </p:spPr>
      </p:pic>
      <p:sp>
        <p:nvSpPr>
          <p:cNvPr id="41" name="TextBox 40"/>
          <p:cNvSpPr txBox="1"/>
          <p:nvPr/>
        </p:nvSpPr>
        <p:spPr>
          <a:xfrm>
            <a:off x="7814679" y="651917"/>
            <a:ext cx="1149684" cy="153888"/>
          </a:xfrm>
          <a:prstGeom prst="rect">
            <a:avLst/>
          </a:prstGeom>
          <a:noFill/>
        </p:spPr>
        <p:txBody>
          <a:bodyPr wrap="square" lIns="0" tIns="0" rIns="0" bIns="0" rtlCol="0">
            <a:spAutoFit/>
          </a:bodyPr>
          <a:lstStyle/>
          <a:p>
            <a:pPr algn="ctr"/>
            <a:r>
              <a:rPr lang="en-US" sz="1000" dirty="0" smtClean="0">
                <a:latin typeface="Avenir Book"/>
                <a:cs typeface="Avenir Book"/>
              </a:rPr>
              <a:t>Acceleration Scope</a:t>
            </a:r>
          </a:p>
        </p:txBody>
      </p:sp>
      <p:pic>
        <p:nvPicPr>
          <p:cNvPr id="42" name="Picture 41"/>
          <p:cNvPicPr>
            <a:picLocks noChangeAspect="1"/>
          </p:cNvPicPr>
          <p:nvPr/>
        </p:nvPicPr>
        <p:blipFill>
          <a:blip r:embed="rId6">
            <a:duotone>
              <a:schemeClr val="bg2">
                <a:shade val="45000"/>
                <a:satMod val="135000"/>
              </a:schemeClr>
              <a:prstClr val="white"/>
            </a:duotone>
          </a:blip>
          <a:stretch>
            <a:fillRect/>
          </a:stretch>
        </p:blipFill>
        <p:spPr>
          <a:xfrm>
            <a:off x="8270650" y="3475453"/>
            <a:ext cx="237743" cy="237743"/>
          </a:xfrm>
          <a:prstGeom prst="rect">
            <a:avLst/>
          </a:prstGeom>
        </p:spPr>
      </p:pic>
      <p:pic>
        <p:nvPicPr>
          <p:cNvPr id="43" name="Picture 42"/>
          <p:cNvPicPr>
            <a:picLocks noChangeAspect="1"/>
          </p:cNvPicPr>
          <p:nvPr/>
        </p:nvPicPr>
        <p:blipFill>
          <a:blip r:embed="rId7">
            <a:duotone>
              <a:schemeClr val="bg2">
                <a:shade val="45000"/>
                <a:satMod val="135000"/>
              </a:schemeClr>
              <a:prstClr val="white"/>
            </a:duotone>
          </a:blip>
          <a:stretch>
            <a:fillRect/>
          </a:stretch>
        </p:blipFill>
        <p:spPr>
          <a:xfrm>
            <a:off x="8261505" y="4186486"/>
            <a:ext cx="256032" cy="256032"/>
          </a:xfrm>
          <a:prstGeom prst="rect">
            <a:avLst/>
          </a:prstGeom>
        </p:spPr>
      </p:pic>
      <p:pic>
        <p:nvPicPr>
          <p:cNvPr id="44" name="Picture 43"/>
          <p:cNvPicPr>
            <a:picLocks noChangeAspect="1"/>
          </p:cNvPicPr>
          <p:nvPr/>
        </p:nvPicPr>
        <p:blipFill>
          <a:blip r:embed="rId8">
            <a:lum bright="70000" contrast="-70000"/>
          </a:blip>
          <a:stretch>
            <a:fillRect/>
          </a:stretch>
        </p:blipFill>
        <p:spPr>
          <a:xfrm>
            <a:off x="8269667" y="4921250"/>
            <a:ext cx="239708" cy="256032"/>
          </a:xfrm>
          <a:prstGeom prst="rect">
            <a:avLst/>
          </a:prstGeom>
        </p:spPr>
      </p:pic>
      <p:pic>
        <p:nvPicPr>
          <p:cNvPr id="45" name="Picture 44"/>
          <p:cNvPicPr>
            <a:picLocks noChangeAspect="1"/>
          </p:cNvPicPr>
          <p:nvPr/>
        </p:nvPicPr>
        <p:blipFill>
          <a:blip r:embed="rId9">
            <a:duotone>
              <a:schemeClr val="bg2">
                <a:shade val="45000"/>
                <a:satMod val="135000"/>
              </a:schemeClr>
              <a:prstClr val="white"/>
            </a:duotone>
          </a:blip>
          <a:stretch>
            <a:fillRect/>
          </a:stretch>
        </p:blipFill>
        <p:spPr>
          <a:xfrm>
            <a:off x="8206641" y="5601872"/>
            <a:ext cx="365760" cy="365760"/>
          </a:xfrm>
          <a:prstGeom prst="rect">
            <a:avLst/>
          </a:prstGeom>
        </p:spPr>
      </p:pic>
      <p:grpSp>
        <p:nvGrpSpPr>
          <p:cNvPr id="46" name="Group 45"/>
          <p:cNvGrpSpPr/>
          <p:nvPr/>
        </p:nvGrpSpPr>
        <p:grpSpPr>
          <a:xfrm>
            <a:off x="7942702" y="6405888"/>
            <a:ext cx="893639" cy="237743"/>
            <a:chOff x="7939633" y="6215388"/>
            <a:chExt cx="893639" cy="237743"/>
          </a:xfrm>
        </p:grpSpPr>
        <p:pic>
          <p:nvPicPr>
            <p:cNvPr id="47" name="Picture 46"/>
            <p:cNvPicPr>
              <a:picLocks noChangeAspect="1"/>
            </p:cNvPicPr>
            <p:nvPr/>
          </p:nvPicPr>
          <p:blipFill>
            <a:blip r:embed="rId10">
              <a:duotone>
                <a:schemeClr val="bg2">
                  <a:shade val="45000"/>
                  <a:satMod val="135000"/>
                </a:schemeClr>
                <a:prstClr val="white"/>
              </a:duotone>
            </a:blip>
            <a:stretch>
              <a:fillRect/>
            </a:stretch>
          </p:blipFill>
          <p:spPr>
            <a:xfrm>
              <a:off x="8268977" y="6215388"/>
              <a:ext cx="237743" cy="237743"/>
            </a:xfrm>
            <a:prstGeom prst="rect">
              <a:avLst/>
            </a:prstGeom>
          </p:spPr>
        </p:pic>
        <p:pic>
          <p:nvPicPr>
            <p:cNvPr id="48" name="Picture 47"/>
            <p:cNvPicPr>
              <a:picLocks noChangeAspect="1"/>
            </p:cNvPicPr>
            <p:nvPr/>
          </p:nvPicPr>
          <p:blipFill>
            <a:blip r:embed="rId11">
              <a:duotone>
                <a:schemeClr val="bg2">
                  <a:shade val="45000"/>
                  <a:satMod val="135000"/>
                </a:schemeClr>
                <a:prstClr val="white"/>
              </a:duotone>
            </a:blip>
            <a:stretch>
              <a:fillRect/>
            </a:stretch>
          </p:blipFill>
          <p:spPr>
            <a:xfrm>
              <a:off x="8598322" y="6216784"/>
              <a:ext cx="234950" cy="234950"/>
            </a:xfrm>
            <a:prstGeom prst="rect">
              <a:avLst/>
            </a:prstGeom>
          </p:spPr>
        </p:pic>
        <p:pic>
          <p:nvPicPr>
            <p:cNvPr id="49" name="Picture 48"/>
            <p:cNvPicPr>
              <a:picLocks noChangeAspect="1"/>
            </p:cNvPicPr>
            <p:nvPr/>
          </p:nvPicPr>
          <p:blipFill>
            <a:blip r:embed="rId12">
              <a:duotone>
                <a:schemeClr val="bg2">
                  <a:shade val="45000"/>
                  <a:satMod val="135000"/>
                </a:schemeClr>
                <a:prstClr val="white"/>
              </a:duotone>
            </a:blip>
            <a:stretch>
              <a:fillRect/>
            </a:stretch>
          </p:blipFill>
          <p:spPr>
            <a:xfrm>
              <a:off x="7939633" y="6215388"/>
              <a:ext cx="237743" cy="237743"/>
            </a:xfrm>
            <a:prstGeom prst="rect">
              <a:avLst/>
            </a:prstGeom>
          </p:spPr>
        </p:pic>
      </p:grpSp>
      <p:pic>
        <p:nvPicPr>
          <p:cNvPr id="50" name="Picture 49"/>
          <p:cNvPicPr>
            <a:picLocks noChangeAspect="1"/>
          </p:cNvPicPr>
          <p:nvPr/>
        </p:nvPicPr>
        <p:blipFill>
          <a:blip r:embed="rId13">
            <a:duotone>
              <a:schemeClr val="bg2">
                <a:shade val="45000"/>
                <a:satMod val="135000"/>
              </a:schemeClr>
              <a:prstClr val="white"/>
            </a:duotone>
          </a:blip>
          <a:stretch>
            <a:fillRect/>
          </a:stretch>
        </p:blipFill>
        <p:spPr>
          <a:xfrm>
            <a:off x="8252955" y="2711450"/>
            <a:ext cx="274320" cy="274320"/>
          </a:xfrm>
          <a:prstGeom prst="rect">
            <a:avLst/>
          </a:prstGeom>
        </p:spPr>
      </p:pic>
      <p:pic>
        <p:nvPicPr>
          <p:cNvPr id="51" name="Picture 50"/>
          <p:cNvPicPr>
            <a:picLocks noChangeAspect="1"/>
          </p:cNvPicPr>
          <p:nvPr/>
        </p:nvPicPr>
        <p:blipFill>
          <a:blip r:embed="rId14">
            <a:duotone>
              <a:schemeClr val="bg2">
                <a:shade val="45000"/>
                <a:satMod val="135000"/>
              </a:schemeClr>
              <a:prstClr val="white"/>
            </a:duotone>
            <a:extLst>
              <a:ext uri="{BEBA8EAE-BF5A-486C-A8C5-ECC9F3942E4B}">
                <a14:imgProps xmlns:a14="http://schemas.microsoft.com/office/drawing/2010/main">
                  <a14:imgLayer r:embed="rId15">
                    <a14:imgEffect>
                      <a14:colorTemperature colorTemp="4700"/>
                    </a14:imgEffect>
                  </a14:imgLayer>
                </a14:imgProps>
              </a:ext>
            </a:extLst>
          </a:blip>
          <a:stretch>
            <a:fillRect/>
          </a:stretch>
        </p:blipFill>
        <p:spPr>
          <a:xfrm>
            <a:off x="8270650" y="1273176"/>
            <a:ext cx="237743" cy="237743"/>
          </a:xfrm>
          <a:prstGeom prst="rect">
            <a:avLst/>
          </a:prstGeom>
        </p:spPr>
      </p:pic>
      <p:sp>
        <p:nvSpPr>
          <p:cNvPr id="27" name="Rectangle 26"/>
          <p:cNvSpPr/>
          <p:nvPr/>
        </p:nvSpPr>
        <p:spPr bwMode="auto">
          <a:xfrm>
            <a:off x="3015413" y="5445126"/>
            <a:ext cx="4690312" cy="1293756"/>
          </a:xfrm>
          <a:prstGeom prst="rect">
            <a:avLst/>
          </a:prstGeom>
          <a:solidFill>
            <a:schemeClr val="accent3">
              <a:lumMod val="20000"/>
              <a:lumOff val="80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400" b="1" dirty="0">
                <a:latin typeface="Avenir Book"/>
                <a:cs typeface="Avenir Book"/>
              </a:rPr>
              <a:t>User </a:t>
            </a:r>
            <a:r>
              <a:rPr lang="en-US" sz="1400" b="1" dirty="0" smtClean="0">
                <a:latin typeface="Avenir Book"/>
                <a:cs typeface="Avenir Book"/>
              </a:rPr>
              <a:t>Stories</a:t>
            </a:r>
            <a:endParaRPr lang="en-US" sz="1000" b="1" dirty="0">
              <a:latin typeface="Avenir Book"/>
              <a:cs typeface="Avenir Book"/>
            </a:endParaRPr>
          </a:p>
          <a:p>
            <a:r>
              <a:rPr lang="en-US" sz="1000" b="1" dirty="0">
                <a:latin typeface="Avenir Book"/>
                <a:cs typeface="Avenir Book"/>
              </a:rPr>
              <a:t>US43921 Link to Set Default Pharmacy for Prescription Pick Up </a:t>
            </a:r>
            <a:r>
              <a:rPr lang="en-US" sz="1000" b="1" dirty="0" smtClean="0">
                <a:latin typeface="Avenir Book"/>
                <a:cs typeface="Avenir Book"/>
              </a:rPr>
              <a:t>in “</a:t>
            </a:r>
            <a:r>
              <a:rPr lang="en-US" sz="1000" b="1" dirty="0">
                <a:latin typeface="Avenir Book"/>
                <a:cs typeface="Avenir Book"/>
              </a:rPr>
              <a:t>Prescriptions” Section</a:t>
            </a:r>
          </a:p>
          <a:p>
            <a:r>
              <a:rPr lang="en-US" sz="1000" b="1" dirty="0">
                <a:latin typeface="Avenir Book"/>
                <a:cs typeface="Avenir Book"/>
              </a:rPr>
              <a:t>US43922 Set Facility as Default Pharmacy in “Find Locations” tool</a:t>
            </a:r>
          </a:p>
          <a:p>
            <a:r>
              <a:rPr lang="en-US" sz="1000" b="1" dirty="0">
                <a:latin typeface="Avenir Book"/>
                <a:cs typeface="Avenir Book"/>
              </a:rPr>
              <a:t>US43928 Show User Default Pharmacy in “Prescriptions” Section</a:t>
            </a:r>
          </a:p>
          <a:p>
            <a:r>
              <a:rPr lang="en-US" sz="1000" b="1" dirty="0">
                <a:latin typeface="Avenir Book"/>
                <a:cs typeface="Avenir Book"/>
              </a:rPr>
              <a:t>US43929 Change Default Pharmacy in “Prescriptions” Section</a:t>
            </a:r>
          </a:p>
          <a:p>
            <a:r>
              <a:rPr lang="en-US" sz="1000" b="1" dirty="0">
                <a:latin typeface="Avenir Book"/>
                <a:cs typeface="Avenir Book"/>
              </a:rPr>
              <a:t>US43986 Communicate Member Pharmacy Preference to </a:t>
            </a:r>
            <a:r>
              <a:rPr lang="en-US" sz="1000" b="1" dirty="0" smtClean="0">
                <a:latin typeface="Avenir Book"/>
                <a:cs typeface="Avenir Book"/>
              </a:rPr>
              <a:t>Physicians</a:t>
            </a:r>
            <a:endParaRPr lang="en-US" sz="1000" b="1" dirty="0">
              <a:latin typeface="Avenir Book"/>
              <a:cs typeface="Avenir Book"/>
            </a:endParaRPr>
          </a:p>
        </p:txBody>
      </p:sp>
    </p:spTree>
    <p:extLst>
      <p:ext uri="{BB962C8B-B14F-4D97-AF65-F5344CB8AC3E}">
        <p14:creationId xmlns:p14="http://schemas.microsoft.com/office/powerpoint/2010/main" val="19640631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65775" y="959415"/>
            <a:ext cx="2734056" cy="4852949"/>
          </a:xfrm>
          <a:prstGeom prst="rect">
            <a:avLst/>
          </a:prstGeom>
          <a:ln>
            <a:solidFill>
              <a:schemeClr val="tx1">
                <a:lumMod val="50000"/>
                <a:lumOff val="50000"/>
              </a:schemeClr>
            </a:solidFill>
          </a:ln>
        </p:spPr>
      </p:pic>
      <p:pic>
        <p:nvPicPr>
          <p:cNvPr id="30" name="Picture 29"/>
          <p:cNvPicPr>
            <a:picLocks noChangeAspect="1"/>
          </p:cNvPicPr>
          <p:nvPr/>
        </p:nvPicPr>
        <p:blipFill rotWithShape="1">
          <a:blip r:embed="rId4"/>
          <a:srcRect b="23295"/>
          <a:stretch/>
        </p:blipFill>
        <p:spPr>
          <a:xfrm>
            <a:off x="131991" y="959415"/>
            <a:ext cx="2743200" cy="5260438"/>
          </a:xfrm>
          <a:prstGeom prst="rect">
            <a:avLst/>
          </a:prstGeom>
          <a:ln>
            <a:solidFill>
              <a:srgbClr val="7F7F7F"/>
            </a:solidFill>
          </a:ln>
        </p:spPr>
      </p:pic>
      <p:pic>
        <p:nvPicPr>
          <p:cNvPr id="2" name="Picture 1"/>
          <p:cNvPicPr>
            <a:picLocks noChangeAspect="1"/>
          </p:cNvPicPr>
          <p:nvPr/>
        </p:nvPicPr>
        <p:blipFill>
          <a:blip r:embed="rId5"/>
          <a:stretch>
            <a:fillRect/>
          </a:stretch>
        </p:blipFill>
        <p:spPr>
          <a:xfrm>
            <a:off x="3222782" y="950979"/>
            <a:ext cx="2734056" cy="4852949"/>
          </a:xfrm>
          <a:prstGeom prst="rect">
            <a:avLst/>
          </a:prstGeom>
          <a:ln>
            <a:solidFill>
              <a:srgbClr val="7F7F7F"/>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a:latin typeface="Avenir Book"/>
                <a:cs typeface="Avenir Book"/>
              </a:rPr>
              <a:t>View &amp; Manage Pharmacy </a:t>
            </a:r>
            <a:r>
              <a:rPr lang="en-US" sz="2200" b="0" dirty="0" smtClean="0">
                <a:latin typeface="Avenir Book"/>
                <a:cs typeface="Avenir Book"/>
              </a:rPr>
              <a:t>Flow</a:t>
            </a:r>
            <a:endParaRPr lang="en-US" sz="2200" b="0" dirty="0">
              <a:latin typeface="Avenir Book"/>
              <a:cs typeface="Avenir Book"/>
            </a:endParaRPr>
          </a:p>
        </p:txBody>
      </p:sp>
      <p:sp>
        <p:nvSpPr>
          <p:cNvPr id="12" name="Rectangle 11"/>
          <p:cNvSpPr/>
          <p:nvPr/>
        </p:nvSpPr>
        <p:spPr bwMode="auto">
          <a:xfrm>
            <a:off x="278549" y="2831976"/>
            <a:ext cx="2454691" cy="423325"/>
          </a:xfrm>
          <a:prstGeom prst="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9" name="Straight Arrow Connector 8"/>
          <p:cNvCxnSpPr/>
          <p:nvPr/>
        </p:nvCxnSpPr>
        <p:spPr bwMode="auto">
          <a:xfrm>
            <a:off x="2753884" y="3054775"/>
            <a:ext cx="656324" cy="0"/>
          </a:xfrm>
          <a:prstGeom prst="straightConnector1">
            <a:avLst/>
          </a:prstGeom>
          <a:noFill/>
          <a:ln w="38100" cmpd="sng" algn="ctr">
            <a:solidFill>
              <a:schemeClr val="accent1">
                <a:lumMod val="75000"/>
              </a:schemeClr>
            </a:solidFill>
            <a:round/>
            <a:headEnd type="none" w="med" len="med"/>
            <a:tailEnd type="arrow"/>
          </a:ln>
        </p:spPr>
      </p:cxnSp>
      <p:cxnSp>
        <p:nvCxnSpPr>
          <p:cNvPr id="55" name="Straight Arrow Connector 54"/>
          <p:cNvCxnSpPr/>
          <p:nvPr/>
        </p:nvCxnSpPr>
        <p:spPr bwMode="auto">
          <a:xfrm>
            <a:off x="5651628" y="3110256"/>
            <a:ext cx="656324" cy="0"/>
          </a:xfrm>
          <a:prstGeom prst="straightConnector1">
            <a:avLst/>
          </a:prstGeom>
          <a:noFill/>
          <a:ln w="38100" cmpd="sng" algn="ctr">
            <a:solidFill>
              <a:schemeClr val="accent1">
                <a:lumMod val="75000"/>
              </a:schemeClr>
            </a:solidFill>
            <a:round/>
            <a:headEnd type="none" w="med" len="med"/>
            <a:tailEnd type="arrow"/>
          </a:ln>
        </p:spPr>
      </p:cxnSp>
    </p:spTree>
    <p:extLst>
      <p:ext uri="{BB962C8B-B14F-4D97-AF65-F5344CB8AC3E}">
        <p14:creationId xmlns:p14="http://schemas.microsoft.com/office/powerpoint/2010/main" val="1843413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1135" y="777231"/>
            <a:ext cx="2734056" cy="4852949"/>
          </a:xfrm>
          <a:prstGeom prst="rect">
            <a:avLst/>
          </a:prstGeom>
          <a:ln>
            <a:solidFill>
              <a:srgbClr val="595959"/>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Complete Pre-Visit Insurance Questionnaires</a:t>
            </a:r>
            <a:endParaRPr lang="en-US" sz="2200" b="0" dirty="0">
              <a:latin typeface="Avenir Book"/>
              <a:cs typeface="Avenir Book"/>
            </a:endParaRPr>
          </a:p>
        </p:txBody>
      </p:sp>
      <p:sp>
        <p:nvSpPr>
          <p:cNvPr id="2" name="TextBox 1"/>
          <p:cNvSpPr txBox="1"/>
          <p:nvPr/>
        </p:nvSpPr>
        <p:spPr>
          <a:xfrm>
            <a:off x="3047163" y="692687"/>
            <a:ext cx="4652212" cy="5693866"/>
          </a:xfrm>
          <a:prstGeom prst="rect">
            <a:avLst/>
          </a:prstGeom>
          <a:noFill/>
        </p:spPr>
        <p:txBody>
          <a:bodyPr wrap="square" lIns="0" tIns="0" rIns="0" bIns="0" rtlCol="0">
            <a:spAutoFit/>
          </a:bodyPr>
          <a:lstStyle/>
          <a:p>
            <a:r>
              <a:rPr lang="en-US" sz="1700" b="1" dirty="0" smtClean="0">
                <a:latin typeface="Avenir Book"/>
                <a:cs typeface="Avenir Book"/>
              </a:rPr>
              <a:t>Consumer Experience</a:t>
            </a:r>
          </a:p>
          <a:p>
            <a:pPr>
              <a:lnSpc>
                <a:spcPct val="90000"/>
              </a:lnSpc>
            </a:pPr>
            <a:endParaRPr lang="en-US" sz="800" dirty="0" smtClean="0">
              <a:latin typeface="Avenir Book"/>
              <a:cs typeface="Avenir Book"/>
            </a:endParaRPr>
          </a:p>
          <a:p>
            <a:pPr>
              <a:lnSpc>
                <a:spcPct val="90000"/>
              </a:lnSpc>
            </a:pPr>
            <a:r>
              <a:rPr lang="en-US" sz="1400" dirty="0" smtClean="0">
                <a:latin typeface="Avenir Book"/>
                <a:cs typeface="Avenir Book"/>
              </a:rPr>
              <a:t>From the Upcoming Appointments list, the member will be able to complete a pre-visit insurance questionnaire (where required) to streamline the pre-appointment financial process. </a:t>
            </a:r>
          </a:p>
          <a:p>
            <a:pPr>
              <a:lnSpc>
                <a:spcPct val="90000"/>
              </a:lnSpc>
            </a:pPr>
            <a:endParaRPr lang="en-US" sz="1400" dirty="0">
              <a:latin typeface="Avenir Book"/>
              <a:cs typeface="Avenir Book"/>
            </a:endParaRPr>
          </a:p>
          <a:p>
            <a:pPr>
              <a:lnSpc>
                <a:spcPct val="90000"/>
              </a:lnSpc>
            </a:pPr>
            <a:r>
              <a:rPr lang="en-US" sz="1400" dirty="0" smtClean="0">
                <a:latin typeface="Avenir Book"/>
                <a:cs typeface="Avenir Book"/>
              </a:rPr>
              <a:t>After the member completes the pre-visit questionnaire, she will be given the option to call Financial Assistance in case she has any other costs or benefits questions to settle before she arrives at the appointment. </a:t>
            </a:r>
          </a:p>
          <a:p>
            <a:pPr>
              <a:lnSpc>
                <a:spcPct val="90000"/>
              </a:lnSpc>
            </a:pPr>
            <a:endParaRPr lang="en-US" sz="800" dirty="0">
              <a:latin typeface="Avenir Book"/>
              <a:cs typeface="Avenir Book"/>
            </a:endParaRPr>
          </a:p>
          <a:p>
            <a:r>
              <a:rPr lang="en-US" sz="1700" b="1" dirty="0" smtClean="0">
                <a:latin typeface="Avenir Book"/>
                <a:cs typeface="Avenir Book"/>
              </a:rPr>
              <a:t>Value to Member</a:t>
            </a:r>
          </a:p>
          <a:p>
            <a:pPr>
              <a:lnSpc>
                <a:spcPct val="90000"/>
              </a:lnSpc>
            </a:pPr>
            <a:endParaRPr lang="en-US" sz="800" b="1" dirty="0" smtClean="0">
              <a:latin typeface="Avenir Book"/>
              <a:cs typeface="Avenir Book"/>
            </a:endParaRPr>
          </a:p>
          <a:p>
            <a:pPr>
              <a:lnSpc>
                <a:spcPct val="90000"/>
              </a:lnSpc>
            </a:pPr>
            <a:r>
              <a:rPr lang="en-US" sz="1400" dirty="0" smtClean="0">
                <a:latin typeface="Avenir Book"/>
                <a:cs typeface="Avenir Book"/>
              </a:rPr>
              <a:t>Pre-Visit Insurance Questionnaires streamline the member’s pre-visit process </a:t>
            </a:r>
            <a:r>
              <a:rPr lang="en-US" sz="1400" dirty="0">
                <a:latin typeface="Avenir Book"/>
                <a:cs typeface="Avenir Book"/>
              </a:rPr>
              <a:t>and ensure that when she arrives at her appointment she can focus on the care </a:t>
            </a:r>
            <a:r>
              <a:rPr lang="en-US" sz="1400" dirty="0" smtClean="0">
                <a:latin typeface="Avenir Book"/>
                <a:cs typeface="Avenir Book"/>
              </a:rPr>
              <a:t>itself. Members will have a bolstered understanding of their costs and benefits and after-visit pain points around billing and pain points will be reduced.</a:t>
            </a:r>
          </a:p>
          <a:p>
            <a:pPr>
              <a:lnSpc>
                <a:spcPct val="90000"/>
              </a:lnSpc>
            </a:pPr>
            <a:endParaRPr lang="en-US" sz="800" b="1" dirty="0">
              <a:latin typeface="Avenir Book"/>
              <a:cs typeface="Avenir Book"/>
            </a:endParaRPr>
          </a:p>
          <a:p>
            <a:r>
              <a:rPr lang="en-US" sz="1700" b="1" dirty="0" smtClean="0">
                <a:latin typeface="Avenir Book"/>
                <a:cs typeface="Avenir Book"/>
              </a:rPr>
              <a:t>Operational Value</a:t>
            </a:r>
          </a:p>
          <a:p>
            <a:endParaRPr lang="en-US" sz="800" b="1" dirty="0" smtClean="0">
              <a:latin typeface="Avenir Book"/>
              <a:cs typeface="Avenir Book"/>
            </a:endParaRPr>
          </a:p>
          <a:p>
            <a:r>
              <a:rPr lang="en-US" sz="1400" dirty="0" smtClean="0">
                <a:latin typeface="Avenir Book"/>
                <a:cs typeface="Avenir Book"/>
              </a:rPr>
              <a:t>By empowering members to quickly and easily complete pre-visit questionnaires, Kaiser Permanente will drive completion of the questionnaires and receive a higher number of responses, enabling increased personalization for members and facilitating a seamless after-visit process.</a:t>
            </a:r>
          </a:p>
          <a:p>
            <a:endParaRPr lang="en-US" sz="800" b="1" dirty="0">
              <a:latin typeface="Avenir Book"/>
              <a:cs typeface="Avenir Book"/>
            </a:endParaRPr>
          </a:p>
          <a:p>
            <a:pPr>
              <a:lnSpc>
                <a:spcPct val="60000"/>
              </a:lnSpc>
            </a:pPr>
            <a:endParaRPr lang="en-US" sz="1200" b="1" dirty="0">
              <a:latin typeface="Avenir Book"/>
              <a:cs typeface="Avenir Book"/>
            </a:endParaRPr>
          </a:p>
          <a:p>
            <a:endParaRPr lang="en-US" sz="1200" dirty="0" smtClean="0">
              <a:latin typeface="Avenir Book"/>
              <a:cs typeface="Avenir Book"/>
            </a:endParaRPr>
          </a:p>
        </p:txBody>
      </p:sp>
      <p:graphicFrame>
        <p:nvGraphicFramePr>
          <p:cNvPr id="30" name="Table 29"/>
          <p:cNvGraphicFramePr>
            <a:graphicFrameLocks noGrp="1"/>
          </p:cNvGraphicFramePr>
          <p:nvPr>
            <p:extLst>
              <p:ext uri="{D42A27DB-BD31-4B8C-83A1-F6EECF244321}">
                <p14:modId xmlns:p14="http://schemas.microsoft.com/office/powerpoint/2010/main" val="510838935"/>
              </p:ext>
            </p:extLst>
          </p:nvPr>
        </p:nvGraphicFramePr>
        <p:xfrm>
          <a:off x="7794018" y="853063"/>
          <a:ext cx="1149684" cy="5856250"/>
        </p:xfrm>
        <a:graphic>
          <a:graphicData uri="http://schemas.openxmlformats.org/drawingml/2006/table">
            <a:tbl>
              <a:tblPr bandRow="1">
                <a:tableStyleId>{FABFCF23-3B69-468F-B69F-88F6DE6A72F2}</a:tableStyleId>
              </a:tblPr>
              <a:tblGrid>
                <a:gridCol w="1149684"/>
              </a:tblGrid>
              <a:tr h="724484">
                <a:tc>
                  <a:txBody>
                    <a:bodyPr/>
                    <a:lstStyle/>
                    <a:p>
                      <a:pPr algn="ctr"/>
                      <a:r>
                        <a:rPr lang="en-US" sz="1100" dirty="0" smtClean="0">
                          <a:solidFill>
                            <a:srgbClr val="595959"/>
                          </a:solidFill>
                          <a:latin typeface="Avenir Book"/>
                          <a:cs typeface="Avenir Book"/>
                        </a:rPr>
                        <a:t>Schedule an Appointment</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24484">
                <a:tc>
                  <a:txBody>
                    <a:bodyPr/>
                    <a:lstStyle/>
                    <a:p>
                      <a:pPr algn="ctr"/>
                      <a:r>
                        <a:rPr lang="en-US" sz="1100" dirty="0" smtClean="0">
                          <a:solidFill>
                            <a:srgbClr val="595959"/>
                          </a:solidFill>
                          <a:latin typeface="Avenir Book"/>
                          <a:cs typeface="Avenir Book"/>
                        </a:rPr>
                        <a:t>Call Financial Assistance</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bg1"/>
                          </a:solidFill>
                          <a:latin typeface="Avenir Book"/>
                          <a:cs typeface="Avenir Book"/>
                        </a:rPr>
                        <a:t>Complete</a:t>
                      </a:r>
                      <a:r>
                        <a:rPr lang="en-US" sz="1100" baseline="0" dirty="0" smtClean="0">
                          <a:solidFill>
                            <a:schemeClr val="bg1"/>
                          </a:solidFill>
                          <a:latin typeface="Avenir Book"/>
                          <a:cs typeface="Avenir Book"/>
                        </a:rPr>
                        <a:t> Questionnaires</a:t>
                      </a:r>
                      <a:endParaRPr lang="en-US" sz="1100" dirty="0">
                        <a:solidFill>
                          <a:schemeClr val="bg1"/>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chemeClr val="tx1">
                              <a:lumMod val="65000"/>
                              <a:lumOff val="35000"/>
                            </a:schemeClr>
                          </a:solidFill>
                          <a:latin typeface="Avenir Book"/>
                          <a:cs typeface="Avenir Book"/>
                        </a:rPr>
                        <a:t>Post-Visit Survey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Display Pick Up Pharmacy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Find &amp; Change Pharmacy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Past Visit Information</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Release 3 Scope</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bl>
          </a:graphicData>
        </a:graphic>
      </p:graphicFrame>
      <p:pic>
        <p:nvPicPr>
          <p:cNvPr id="31" name="Picture 30"/>
          <p:cNvPicPr>
            <a:picLocks noChangeAspect="1"/>
          </p:cNvPicPr>
          <p:nvPr/>
        </p:nvPicPr>
        <p:blipFill>
          <a:blip r:embed="rId4">
            <a:duotone>
              <a:schemeClr val="bg2">
                <a:shade val="45000"/>
                <a:satMod val="135000"/>
              </a:schemeClr>
              <a:prstClr val="white"/>
            </a:duotone>
          </a:blip>
          <a:stretch>
            <a:fillRect/>
          </a:stretch>
        </p:blipFill>
        <p:spPr>
          <a:xfrm>
            <a:off x="8270650" y="2009776"/>
            <a:ext cx="237743" cy="237743"/>
          </a:xfrm>
          <a:prstGeom prst="rect">
            <a:avLst/>
          </a:prstGeom>
        </p:spPr>
      </p:pic>
      <p:sp>
        <p:nvSpPr>
          <p:cNvPr id="32" name="TextBox 31"/>
          <p:cNvSpPr txBox="1"/>
          <p:nvPr/>
        </p:nvSpPr>
        <p:spPr>
          <a:xfrm>
            <a:off x="7814679" y="651917"/>
            <a:ext cx="1149684" cy="153888"/>
          </a:xfrm>
          <a:prstGeom prst="rect">
            <a:avLst/>
          </a:prstGeom>
          <a:noFill/>
        </p:spPr>
        <p:txBody>
          <a:bodyPr wrap="square" lIns="0" tIns="0" rIns="0" bIns="0" rtlCol="0">
            <a:spAutoFit/>
          </a:bodyPr>
          <a:lstStyle/>
          <a:p>
            <a:pPr algn="ctr"/>
            <a:r>
              <a:rPr lang="en-US" sz="1000" dirty="0" smtClean="0">
                <a:latin typeface="Avenir Book"/>
                <a:cs typeface="Avenir Book"/>
              </a:rPr>
              <a:t>Acceleration Scope</a:t>
            </a:r>
          </a:p>
        </p:txBody>
      </p:sp>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8270650" y="3475453"/>
            <a:ext cx="237743" cy="237743"/>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8261505" y="4186486"/>
            <a:ext cx="256032" cy="256032"/>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blip>
          <a:stretch>
            <a:fillRect/>
          </a:stretch>
        </p:blipFill>
        <p:spPr>
          <a:xfrm>
            <a:off x="8269667" y="4921250"/>
            <a:ext cx="239708" cy="256032"/>
          </a:xfrm>
          <a:prstGeom prst="rect">
            <a:avLst/>
          </a:prstGeom>
        </p:spPr>
      </p:pic>
      <p:pic>
        <p:nvPicPr>
          <p:cNvPr id="37" name="Picture 36"/>
          <p:cNvPicPr>
            <a:picLocks noChangeAspect="1"/>
          </p:cNvPicPr>
          <p:nvPr/>
        </p:nvPicPr>
        <p:blipFill>
          <a:blip r:embed="rId8">
            <a:duotone>
              <a:schemeClr val="bg2">
                <a:shade val="45000"/>
                <a:satMod val="135000"/>
              </a:schemeClr>
              <a:prstClr val="white"/>
            </a:duotone>
          </a:blip>
          <a:stretch>
            <a:fillRect/>
          </a:stretch>
        </p:blipFill>
        <p:spPr>
          <a:xfrm>
            <a:off x="8206641" y="5601872"/>
            <a:ext cx="365760" cy="365760"/>
          </a:xfrm>
          <a:prstGeom prst="rect">
            <a:avLst/>
          </a:prstGeom>
        </p:spPr>
      </p:pic>
      <p:grpSp>
        <p:nvGrpSpPr>
          <p:cNvPr id="38" name="Group 37"/>
          <p:cNvGrpSpPr/>
          <p:nvPr/>
        </p:nvGrpSpPr>
        <p:grpSpPr>
          <a:xfrm>
            <a:off x="7942702" y="6405888"/>
            <a:ext cx="893639" cy="237743"/>
            <a:chOff x="7939633" y="6215388"/>
            <a:chExt cx="893639" cy="237743"/>
          </a:xfrm>
        </p:grpSpPr>
        <p:pic>
          <p:nvPicPr>
            <p:cNvPr id="39" name="Picture 38"/>
            <p:cNvPicPr>
              <a:picLocks noChangeAspect="1"/>
            </p:cNvPicPr>
            <p:nvPr/>
          </p:nvPicPr>
          <p:blipFill>
            <a:blip r:embed="rId9">
              <a:duotone>
                <a:schemeClr val="bg2">
                  <a:shade val="45000"/>
                  <a:satMod val="135000"/>
                </a:schemeClr>
                <a:prstClr val="white"/>
              </a:duotone>
            </a:blip>
            <a:stretch>
              <a:fillRect/>
            </a:stretch>
          </p:blipFill>
          <p:spPr>
            <a:xfrm>
              <a:off x="8268977" y="6215388"/>
              <a:ext cx="237743" cy="237743"/>
            </a:xfrm>
            <a:prstGeom prst="rect">
              <a:avLst/>
            </a:prstGeom>
          </p:spPr>
        </p:pic>
        <p:pic>
          <p:nvPicPr>
            <p:cNvPr id="40" name="Picture 39"/>
            <p:cNvPicPr>
              <a:picLocks noChangeAspect="1"/>
            </p:cNvPicPr>
            <p:nvPr/>
          </p:nvPicPr>
          <p:blipFill>
            <a:blip r:embed="rId10">
              <a:duotone>
                <a:schemeClr val="bg2">
                  <a:shade val="45000"/>
                  <a:satMod val="135000"/>
                </a:schemeClr>
                <a:prstClr val="white"/>
              </a:duotone>
            </a:blip>
            <a:stretch>
              <a:fillRect/>
            </a:stretch>
          </p:blipFill>
          <p:spPr>
            <a:xfrm>
              <a:off x="8598322" y="6216784"/>
              <a:ext cx="234950" cy="234950"/>
            </a:xfrm>
            <a:prstGeom prst="rect">
              <a:avLst/>
            </a:prstGeom>
          </p:spPr>
        </p:pic>
        <p:pic>
          <p:nvPicPr>
            <p:cNvPr id="41" name="Picture 40"/>
            <p:cNvPicPr>
              <a:picLocks noChangeAspect="1"/>
            </p:cNvPicPr>
            <p:nvPr/>
          </p:nvPicPr>
          <p:blipFill>
            <a:blip r:embed="rId11">
              <a:duotone>
                <a:schemeClr val="bg2">
                  <a:shade val="45000"/>
                  <a:satMod val="135000"/>
                </a:schemeClr>
                <a:prstClr val="white"/>
              </a:duotone>
            </a:blip>
            <a:stretch>
              <a:fillRect/>
            </a:stretch>
          </p:blipFill>
          <p:spPr>
            <a:xfrm>
              <a:off x="7939633" y="6215388"/>
              <a:ext cx="237743" cy="237743"/>
            </a:xfrm>
            <a:prstGeom prst="rect">
              <a:avLst/>
            </a:prstGeom>
          </p:spPr>
        </p:pic>
      </p:grpSp>
      <p:pic>
        <p:nvPicPr>
          <p:cNvPr id="42" name="Picture 41"/>
          <p:cNvPicPr>
            <a:picLocks noChangeAspect="1"/>
          </p:cNvPicPr>
          <p:nvPr/>
        </p:nvPicPr>
        <p:blipFill>
          <a:blip r:embed="rId12">
            <a:lum bright="70000" contrast="-70000"/>
          </a:blip>
          <a:stretch>
            <a:fillRect/>
          </a:stretch>
        </p:blipFill>
        <p:spPr>
          <a:xfrm>
            <a:off x="8252955" y="2711450"/>
            <a:ext cx="274320" cy="274320"/>
          </a:xfrm>
          <a:prstGeom prst="rect">
            <a:avLst/>
          </a:prstGeom>
        </p:spPr>
      </p:pic>
      <p:pic>
        <p:nvPicPr>
          <p:cNvPr id="43" name="Picture 42"/>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8270650" y="1273176"/>
            <a:ext cx="237743" cy="237743"/>
          </a:xfrm>
          <a:prstGeom prst="rect">
            <a:avLst/>
          </a:prstGeom>
        </p:spPr>
      </p:pic>
      <p:sp>
        <p:nvSpPr>
          <p:cNvPr id="22" name="Rectangle 21"/>
          <p:cNvSpPr/>
          <p:nvPr/>
        </p:nvSpPr>
        <p:spPr bwMode="auto">
          <a:xfrm>
            <a:off x="3015413" y="6066282"/>
            <a:ext cx="4690312" cy="713232"/>
          </a:xfrm>
          <a:prstGeom prst="rect">
            <a:avLst/>
          </a:prstGeom>
          <a:solidFill>
            <a:schemeClr val="accent3">
              <a:lumMod val="20000"/>
              <a:lumOff val="80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400" b="1" dirty="0">
                <a:latin typeface="Avenir Book"/>
                <a:cs typeface="Avenir Book"/>
              </a:rPr>
              <a:t>User </a:t>
            </a:r>
            <a:r>
              <a:rPr lang="en-US" sz="1400" b="1" dirty="0" smtClean="0">
                <a:latin typeface="Avenir Book"/>
                <a:cs typeface="Avenir Book"/>
              </a:rPr>
              <a:t>Stories</a:t>
            </a:r>
            <a:endParaRPr lang="en-US" sz="1400" b="1" dirty="0">
              <a:latin typeface="Avenir Book"/>
              <a:cs typeface="Avenir Book"/>
            </a:endParaRPr>
          </a:p>
          <a:p>
            <a:r>
              <a:rPr lang="en-US" sz="1000" b="1" dirty="0">
                <a:latin typeface="Avenir Book"/>
                <a:cs typeface="Avenir Book"/>
              </a:rPr>
              <a:t>US44000 Link to Complete Pre-Visit Insurance Questionnaires from “Upcoming Appointments” List</a:t>
            </a:r>
          </a:p>
        </p:txBody>
      </p:sp>
    </p:spTree>
    <p:extLst>
      <p:ext uri="{BB962C8B-B14F-4D97-AF65-F5344CB8AC3E}">
        <p14:creationId xmlns:p14="http://schemas.microsoft.com/office/powerpoint/2010/main" val="12604710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247039" y="951856"/>
            <a:ext cx="2734056" cy="4852949"/>
          </a:xfrm>
          <a:prstGeom prst="rect">
            <a:avLst/>
          </a:prstGeom>
          <a:ln>
            <a:solidFill>
              <a:srgbClr val="595959"/>
            </a:solidFill>
          </a:ln>
        </p:spPr>
      </p:pic>
      <p:pic>
        <p:nvPicPr>
          <p:cNvPr id="2" name="Picture 1"/>
          <p:cNvPicPr>
            <a:picLocks noChangeAspect="1"/>
          </p:cNvPicPr>
          <p:nvPr/>
        </p:nvPicPr>
        <p:blipFill>
          <a:blip r:embed="rId4"/>
          <a:stretch>
            <a:fillRect/>
          </a:stretch>
        </p:blipFill>
        <p:spPr>
          <a:xfrm>
            <a:off x="3226516" y="745481"/>
            <a:ext cx="2734056" cy="5980747"/>
          </a:xfrm>
          <a:prstGeom prst="rect">
            <a:avLst/>
          </a:prstGeom>
          <a:ln>
            <a:solidFill>
              <a:srgbClr val="595959"/>
            </a:solidFill>
          </a:ln>
        </p:spPr>
      </p:pic>
      <p:pic>
        <p:nvPicPr>
          <p:cNvPr id="30" name="Picture 29"/>
          <p:cNvPicPr>
            <a:picLocks noChangeAspect="1"/>
          </p:cNvPicPr>
          <p:nvPr/>
        </p:nvPicPr>
        <p:blipFill>
          <a:blip r:embed="rId5"/>
          <a:stretch>
            <a:fillRect/>
          </a:stretch>
        </p:blipFill>
        <p:spPr>
          <a:xfrm>
            <a:off x="157010" y="951856"/>
            <a:ext cx="2734056" cy="4852949"/>
          </a:xfrm>
          <a:prstGeom prst="rect">
            <a:avLst/>
          </a:prstGeom>
          <a:ln>
            <a:solidFill>
              <a:srgbClr val="595959"/>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Complete Pre-Visit Insurance Questionnaire Flow</a:t>
            </a:r>
            <a:endParaRPr lang="en-US" sz="2200" b="0" dirty="0">
              <a:latin typeface="Avenir Book"/>
              <a:cs typeface="Avenir Book"/>
            </a:endParaRPr>
          </a:p>
        </p:txBody>
      </p:sp>
      <p:sp>
        <p:nvSpPr>
          <p:cNvPr id="32" name="Rectangle 31"/>
          <p:cNvSpPr/>
          <p:nvPr/>
        </p:nvSpPr>
        <p:spPr bwMode="auto">
          <a:xfrm>
            <a:off x="275716" y="5072480"/>
            <a:ext cx="2454691" cy="423325"/>
          </a:xfrm>
          <a:prstGeom prst="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55" name="Straight Arrow Connector 54"/>
          <p:cNvCxnSpPr/>
          <p:nvPr/>
        </p:nvCxnSpPr>
        <p:spPr bwMode="auto">
          <a:xfrm>
            <a:off x="5651628" y="3110256"/>
            <a:ext cx="656324" cy="0"/>
          </a:xfrm>
          <a:prstGeom prst="straightConnector1">
            <a:avLst/>
          </a:prstGeom>
          <a:noFill/>
          <a:ln w="38100" cmpd="sng" algn="ctr">
            <a:solidFill>
              <a:schemeClr val="accent1">
                <a:lumMod val="75000"/>
              </a:schemeClr>
            </a:solidFill>
            <a:round/>
            <a:headEnd type="none" w="med" len="med"/>
            <a:tailEnd type="arrow"/>
          </a:ln>
        </p:spPr>
      </p:cxnSp>
      <p:cxnSp>
        <p:nvCxnSpPr>
          <p:cNvPr id="9" name="Straight Arrow Connector 8"/>
          <p:cNvCxnSpPr/>
          <p:nvPr/>
        </p:nvCxnSpPr>
        <p:spPr bwMode="auto">
          <a:xfrm>
            <a:off x="2785634" y="5309025"/>
            <a:ext cx="548640" cy="0"/>
          </a:xfrm>
          <a:prstGeom prst="straightConnector1">
            <a:avLst/>
          </a:prstGeom>
          <a:noFill/>
          <a:ln w="38100" cmpd="sng" algn="ctr">
            <a:solidFill>
              <a:schemeClr val="accent1">
                <a:lumMod val="75000"/>
              </a:schemeClr>
            </a:solidFill>
            <a:round/>
            <a:headEnd type="none" w="med" len="med"/>
            <a:tailEnd type="arrow"/>
          </a:ln>
        </p:spPr>
      </p:cxnSp>
      <p:sp>
        <p:nvSpPr>
          <p:cNvPr id="36" name="Rectangle 35"/>
          <p:cNvSpPr/>
          <p:nvPr/>
        </p:nvSpPr>
        <p:spPr bwMode="auto">
          <a:xfrm>
            <a:off x="3366199" y="6082130"/>
            <a:ext cx="2454691" cy="423325"/>
          </a:xfrm>
          <a:prstGeom prst="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Tree>
    <p:extLst>
      <p:ext uri="{BB962C8B-B14F-4D97-AF65-F5344CB8AC3E}">
        <p14:creationId xmlns:p14="http://schemas.microsoft.com/office/powerpoint/2010/main" val="2027460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9814" y="759077"/>
            <a:ext cx="2734056" cy="4852949"/>
          </a:xfrm>
          <a:prstGeom prst="rect">
            <a:avLst/>
          </a:prstGeom>
          <a:ln>
            <a:solidFill>
              <a:schemeClr val="tx1">
                <a:lumMod val="65000"/>
                <a:lumOff val="35000"/>
              </a:schemeClr>
            </a:solidFill>
          </a:ln>
        </p:spPr>
      </p:pic>
      <p:pic>
        <p:nvPicPr>
          <p:cNvPr id="13" name="Picture 12"/>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8260624" y="1495426"/>
            <a:ext cx="237743" cy="237743"/>
          </a:xfrm>
          <a:prstGeom prst="rect">
            <a:avLst/>
          </a:prstGeom>
        </p:spPr>
      </p:pic>
      <p:sp>
        <p:nvSpPr>
          <p:cNvPr id="17" name="TextBox 16"/>
          <p:cNvSpPr txBox="1"/>
          <p:nvPr/>
        </p:nvSpPr>
        <p:spPr>
          <a:xfrm>
            <a:off x="3063038" y="708562"/>
            <a:ext cx="4652212" cy="4844403"/>
          </a:xfrm>
          <a:prstGeom prst="rect">
            <a:avLst/>
          </a:prstGeom>
          <a:noFill/>
        </p:spPr>
        <p:txBody>
          <a:bodyPr wrap="square" lIns="0" tIns="0" rIns="0" bIns="0" rtlCol="0">
            <a:spAutoFit/>
          </a:bodyPr>
          <a:lstStyle/>
          <a:p>
            <a:r>
              <a:rPr lang="en-US" sz="1700" b="1" dirty="0" smtClean="0">
                <a:latin typeface="Avenir Book"/>
                <a:cs typeface="Avenir Book"/>
              </a:rPr>
              <a:t>Consumer Experience</a:t>
            </a:r>
          </a:p>
          <a:p>
            <a:endParaRPr lang="en-US" sz="800" dirty="0">
              <a:latin typeface="Avenir Book"/>
              <a:cs typeface="Avenir Book"/>
            </a:endParaRPr>
          </a:p>
          <a:p>
            <a:r>
              <a:rPr lang="en-US" sz="1400" dirty="0" smtClean="0">
                <a:latin typeface="Avenir Book"/>
                <a:cs typeface="Avenir Book"/>
              </a:rPr>
              <a:t>From a new menu option, members will access a list of all providers they have seen in the past, including facility name and contact information.</a:t>
            </a:r>
          </a:p>
          <a:p>
            <a:pPr>
              <a:lnSpc>
                <a:spcPct val="90000"/>
              </a:lnSpc>
            </a:pPr>
            <a:endParaRPr lang="en-US" sz="800" dirty="0">
              <a:latin typeface="Avenir Book"/>
              <a:cs typeface="Avenir Book"/>
            </a:endParaRPr>
          </a:p>
          <a:p>
            <a:r>
              <a:rPr lang="en-US" b="1" dirty="0" smtClean="0">
                <a:latin typeface="Avenir Book"/>
                <a:cs typeface="Avenir Book"/>
              </a:rPr>
              <a:t>Value to Member</a:t>
            </a:r>
          </a:p>
          <a:p>
            <a:pPr>
              <a:lnSpc>
                <a:spcPct val="60000"/>
              </a:lnSpc>
            </a:pPr>
            <a:endParaRPr lang="en-US" sz="800" b="1" dirty="0" smtClean="0">
              <a:latin typeface="Avenir Book"/>
              <a:cs typeface="Avenir Book"/>
            </a:endParaRPr>
          </a:p>
          <a:p>
            <a:r>
              <a:rPr lang="en-US" sz="1400" dirty="0" smtClean="0">
                <a:latin typeface="Avenir Book"/>
                <a:cs typeface="Avenir Book"/>
              </a:rPr>
              <a:t>Members will have quick access to providers they’ve seen in the past, and will have an improved, comprehensive understanding of their care team and a stronger relationship to their providers.</a:t>
            </a:r>
          </a:p>
          <a:p>
            <a:endParaRPr lang="en-US" sz="1400" dirty="0">
              <a:latin typeface="Avenir Book"/>
              <a:cs typeface="Avenir Book"/>
            </a:endParaRPr>
          </a:p>
          <a:p>
            <a:r>
              <a:rPr lang="en-US" sz="1400" dirty="0" smtClean="0">
                <a:latin typeface="Avenir Book"/>
                <a:cs typeface="Avenir Book"/>
              </a:rPr>
              <a:t>In a future release, members will be able to schedule an appointment with a past provider directly from this list.</a:t>
            </a:r>
          </a:p>
          <a:p>
            <a:pPr>
              <a:lnSpc>
                <a:spcPct val="90000"/>
              </a:lnSpc>
            </a:pPr>
            <a:endParaRPr lang="en-US" sz="800" b="1" dirty="0" smtClean="0">
              <a:latin typeface="Avenir Book"/>
              <a:cs typeface="Avenir Book"/>
            </a:endParaRPr>
          </a:p>
          <a:p>
            <a:r>
              <a:rPr lang="en-US" b="1" dirty="0" smtClean="0">
                <a:latin typeface="Avenir Book"/>
                <a:cs typeface="Avenir Book"/>
              </a:rPr>
              <a:t>Operational Value</a:t>
            </a:r>
          </a:p>
          <a:p>
            <a:pPr>
              <a:lnSpc>
                <a:spcPct val="60000"/>
              </a:lnSpc>
            </a:pPr>
            <a:endParaRPr lang="en-US" sz="800" b="1" dirty="0">
              <a:latin typeface="Avenir Book"/>
              <a:cs typeface="Avenir Book"/>
            </a:endParaRPr>
          </a:p>
          <a:p>
            <a:r>
              <a:rPr lang="en-US" sz="1400" dirty="0" smtClean="0">
                <a:latin typeface="Avenir Book"/>
                <a:cs typeface="Avenir Book"/>
              </a:rPr>
              <a:t>In facilitating doctor/patient interactions, the My Providers list will contribute to a more seamless care experience and will be a first step to future-state digital model that bolsters a member’s relationships with her Care Team and increases self-service options for care.</a:t>
            </a:r>
            <a:endParaRPr lang="en-US" sz="1400" dirty="0">
              <a:latin typeface="Avenir Book"/>
              <a:cs typeface="Avenir Book"/>
            </a:endParaRPr>
          </a:p>
          <a:p>
            <a:endParaRPr lang="en-US" sz="1200" dirty="0" smtClean="0">
              <a:latin typeface="Avenir Book"/>
              <a:cs typeface="Avenir Book"/>
            </a:endParaRPr>
          </a:p>
        </p:txBody>
      </p:sp>
      <p:sp>
        <p:nvSpPr>
          <p:cNvPr id="19"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Past Providers List</a:t>
            </a:r>
            <a:endParaRPr lang="en-US" sz="2200" b="0" dirty="0">
              <a:latin typeface="Avenir Book"/>
              <a:cs typeface="Avenir Book"/>
            </a:endParaRPr>
          </a:p>
        </p:txBody>
      </p:sp>
      <p:graphicFrame>
        <p:nvGraphicFramePr>
          <p:cNvPr id="20" name="Table 19"/>
          <p:cNvGraphicFramePr>
            <a:graphicFrameLocks noGrp="1"/>
          </p:cNvGraphicFramePr>
          <p:nvPr>
            <p:extLst>
              <p:ext uri="{D42A27DB-BD31-4B8C-83A1-F6EECF244321}">
                <p14:modId xmlns:p14="http://schemas.microsoft.com/office/powerpoint/2010/main" val="3106689763"/>
              </p:ext>
            </p:extLst>
          </p:nvPr>
        </p:nvGraphicFramePr>
        <p:xfrm>
          <a:off x="7794018" y="853063"/>
          <a:ext cx="1149684" cy="5856250"/>
        </p:xfrm>
        <a:graphic>
          <a:graphicData uri="http://schemas.openxmlformats.org/drawingml/2006/table">
            <a:tbl>
              <a:tblPr bandRow="1">
                <a:tableStyleId>{FABFCF23-3B69-468F-B69F-88F6DE6A72F2}</a:tableStyleId>
              </a:tblPr>
              <a:tblGrid>
                <a:gridCol w="1149684"/>
              </a:tblGrid>
              <a:tr h="724484">
                <a:tc>
                  <a:txBody>
                    <a:bodyPr/>
                    <a:lstStyle/>
                    <a:p>
                      <a:pPr algn="ctr"/>
                      <a:r>
                        <a:rPr lang="en-US" sz="1100" dirty="0" smtClean="0">
                          <a:solidFill>
                            <a:schemeClr val="bg1"/>
                          </a:solidFill>
                          <a:latin typeface="Avenir Book"/>
                          <a:cs typeface="Avenir Book"/>
                        </a:rPr>
                        <a:t>Schedule an Appointment</a:t>
                      </a:r>
                      <a:endParaRPr lang="en-US" sz="1100" dirty="0">
                        <a:solidFill>
                          <a:schemeClr val="bg1"/>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24484">
                <a:tc>
                  <a:txBody>
                    <a:bodyPr/>
                    <a:lstStyle/>
                    <a:p>
                      <a:pPr algn="ctr"/>
                      <a:r>
                        <a:rPr lang="en-US" sz="1100" dirty="0" smtClean="0">
                          <a:solidFill>
                            <a:srgbClr val="595959"/>
                          </a:solidFill>
                          <a:latin typeface="Avenir Book"/>
                          <a:cs typeface="Avenir Book"/>
                        </a:rPr>
                        <a:t>Call Financial Assistance</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Complete</a:t>
                      </a:r>
                      <a:r>
                        <a:rPr lang="en-US" sz="1100" baseline="0" dirty="0" smtClean="0">
                          <a:solidFill>
                            <a:srgbClr val="595959"/>
                          </a:solidFill>
                          <a:latin typeface="Avenir Book"/>
                          <a:cs typeface="Avenir Book"/>
                        </a:rPr>
                        <a:t> Questionnaires</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Post-Visit Survey</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Display Pick Up Pharmacy</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Find &amp; Change Pharmacy</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Past Visit Information</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Release 3 Scope</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bl>
          </a:graphicData>
        </a:graphic>
      </p:graphicFrame>
      <p:pic>
        <p:nvPicPr>
          <p:cNvPr id="21" name="Picture 20"/>
          <p:cNvPicPr>
            <a:picLocks noChangeAspect="1"/>
          </p:cNvPicPr>
          <p:nvPr/>
        </p:nvPicPr>
        <p:blipFill>
          <a:blip r:embed="rId6">
            <a:duotone>
              <a:schemeClr val="bg2">
                <a:shade val="45000"/>
                <a:satMod val="135000"/>
              </a:schemeClr>
              <a:prstClr val="white"/>
            </a:duotone>
          </a:blip>
          <a:stretch>
            <a:fillRect/>
          </a:stretch>
        </p:blipFill>
        <p:spPr>
          <a:xfrm>
            <a:off x="8270650" y="2009776"/>
            <a:ext cx="237743" cy="237743"/>
          </a:xfrm>
          <a:prstGeom prst="rect">
            <a:avLst/>
          </a:prstGeom>
        </p:spPr>
      </p:pic>
      <p:sp>
        <p:nvSpPr>
          <p:cNvPr id="22" name="TextBox 21"/>
          <p:cNvSpPr txBox="1"/>
          <p:nvPr/>
        </p:nvSpPr>
        <p:spPr>
          <a:xfrm>
            <a:off x="7814679" y="651917"/>
            <a:ext cx="1149684" cy="153888"/>
          </a:xfrm>
          <a:prstGeom prst="rect">
            <a:avLst/>
          </a:prstGeom>
          <a:noFill/>
        </p:spPr>
        <p:txBody>
          <a:bodyPr wrap="square" lIns="0" tIns="0" rIns="0" bIns="0" rtlCol="0">
            <a:spAutoFit/>
          </a:bodyPr>
          <a:lstStyle/>
          <a:p>
            <a:pPr algn="ctr"/>
            <a:r>
              <a:rPr lang="en-US" sz="1000" dirty="0" smtClean="0">
                <a:latin typeface="Avenir Book"/>
                <a:cs typeface="Avenir Book"/>
              </a:rPr>
              <a:t>Acceleration Scope</a:t>
            </a:r>
          </a:p>
        </p:txBody>
      </p:sp>
      <p:pic>
        <p:nvPicPr>
          <p:cNvPr id="23" name="Picture 22"/>
          <p:cNvPicPr>
            <a:picLocks noChangeAspect="1"/>
          </p:cNvPicPr>
          <p:nvPr/>
        </p:nvPicPr>
        <p:blipFill>
          <a:blip r:embed="rId7">
            <a:duotone>
              <a:schemeClr val="bg2">
                <a:shade val="45000"/>
                <a:satMod val="135000"/>
              </a:schemeClr>
              <a:prstClr val="white"/>
            </a:duotone>
          </a:blip>
          <a:stretch>
            <a:fillRect/>
          </a:stretch>
        </p:blipFill>
        <p:spPr>
          <a:xfrm>
            <a:off x="8270650" y="3475453"/>
            <a:ext cx="237743" cy="237743"/>
          </a:xfrm>
          <a:prstGeom prst="rect">
            <a:avLst/>
          </a:prstGeom>
        </p:spPr>
      </p:pic>
      <p:pic>
        <p:nvPicPr>
          <p:cNvPr id="24" name="Picture 23"/>
          <p:cNvPicPr>
            <a:picLocks noChangeAspect="1"/>
          </p:cNvPicPr>
          <p:nvPr/>
        </p:nvPicPr>
        <p:blipFill>
          <a:blip r:embed="rId8">
            <a:duotone>
              <a:schemeClr val="bg2">
                <a:shade val="45000"/>
                <a:satMod val="135000"/>
              </a:schemeClr>
              <a:prstClr val="white"/>
            </a:duotone>
          </a:blip>
          <a:stretch>
            <a:fillRect/>
          </a:stretch>
        </p:blipFill>
        <p:spPr>
          <a:xfrm>
            <a:off x="8261505" y="4186486"/>
            <a:ext cx="256032" cy="256032"/>
          </a:xfrm>
          <a:prstGeom prst="rect">
            <a:avLst/>
          </a:prstGeom>
        </p:spPr>
      </p:pic>
      <p:pic>
        <p:nvPicPr>
          <p:cNvPr id="25" name="Picture 24"/>
          <p:cNvPicPr>
            <a:picLocks noChangeAspect="1"/>
          </p:cNvPicPr>
          <p:nvPr/>
        </p:nvPicPr>
        <p:blipFill>
          <a:blip r:embed="rId9">
            <a:duotone>
              <a:schemeClr val="bg2">
                <a:shade val="45000"/>
                <a:satMod val="135000"/>
              </a:schemeClr>
              <a:prstClr val="white"/>
            </a:duotone>
          </a:blip>
          <a:stretch>
            <a:fillRect/>
          </a:stretch>
        </p:blipFill>
        <p:spPr>
          <a:xfrm>
            <a:off x="8269667" y="4921250"/>
            <a:ext cx="239708" cy="256032"/>
          </a:xfrm>
          <a:prstGeom prst="rect">
            <a:avLst/>
          </a:prstGeom>
        </p:spPr>
      </p:pic>
      <p:pic>
        <p:nvPicPr>
          <p:cNvPr id="26" name="Picture 25"/>
          <p:cNvPicPr>
            <a:picLocks noChangeAspect="1"/>
          </p:cNvPicPr>
          <p:nvPr/>
        </p:nvPicPr>
        <p:blipFill>
          <a:blip r:embed="rId10">
            <a:duotone>
              <a:schemeClr val="bg2">
                <a:shade val="45000"/>
                <a:satMod val="135000"/>
              </a:schemeClr>
              <a:prstClr val="white"/>
            </a:duotone>
          </a:blip>
          <a:stretch>
            <a:fillRect/>
          </a:stretch>
        </p:blipFill>
        <p:spPr>
          <a:xfrm>
            <a:off x="8206641" y="5601872"/>
            <a:ext cx="365760" cy="365760"/>
          </a:xfrm>
          <a:prstGeom prst="rect">
            <a:avLst/>
          </a:prstGeom>
        </p:spPr>
      </p:pic>
      <p:grpSp>
        <p:nvGrpSpPr>
          <p:cNvPr id="27" name="Group 26"/>
          <p:cNvGrpSpPr/>
          <p:nvPr/>
        </p:nvGrpSpPr>
        <p:grpSpPr>
          <a:xfrm>
            <a:off x="7942702" y="6405888"/>
            <a:ext cx="893639" cy="237743"/>
            <a:chOff x="7939633" y="6215388"/>
            <a:chExt cx="893639" cy="237743"/>
          </a:xfrm>
        </p:grpSpPr>
        <p:pic>
          <p:nvPicPr>
            <p:cNvPr id="28" name="Picture 27"/>
            <p:cNvPicPr>
              <a:picLocks noChangeAspect="1"/>
            </p:cNvPicPr>
            <p:nvPr/>
          </p:nvPicPr>
          <p:blipFill>
            <a:blip r:embed="rId11">
              <a:duotone>
                <a:schemeClr val="bg2">
                  <a:shade val="45000"/>
                  <a:satMod val="135000"/>
                </a:schemeClr>
                <a:prstClr val="white"/>
              </a:duotone>
            </a:blip>
            <a:stretch>
              <a:fillRect/>
            </a:stretch>
          </p:blipFill>
          <p:spPr>
            <a:xfrm>
              <a:off x="8268977" y="6215388"/>
              <a:ext cx="237743" cy="237743"/>
            </a:xfrm>
            <a:prstGeom prst="rect">
              <a:avLst/>
            </a:prstGeom>
          </p:spPr>
        </p:pic>
        <p:pic>
          <p:nvPicPr>
            <p:cNvPr id="29" name="Picture 28"/>
            <p:cNvPicPr>
              <a:picLocks noChangeAspect="1"/>
            </p:cNvPicPr>
            <p:nvPr/>
          </p:nvPicPr>
          <p:blipFill>
            <a:blip r:embed="rId12">
              <a:duotone>
                <a:schemeClr val="bg2">
                  <a:shade val="45000"/>
                  <a:satMod val="135000"/>
                </a:schemeClr>
                <a:prstClr val="white"/>
              </a:duotone>
            </a:blip>
            <a:stretch>
              <a:fillRect/>
            </a:stretch>
          </p:blipFill>
          <p:spPr>
            <a:xfrm>
              <a:off x="8598322" y="6216784"/>
              <a:ext cx="234950" cy="234950"/>
            </a:xfrm>
            <a:prstGeom prst="rect">
              <a:avLst/>
            </a:prstGeom>
          </p:spPr>
        </p:pic>
        <p:pic>
          <p:nvPicPr>
            <p:cNvPr id="30" name="Picture 29"/>
            <p:cNvPicPr>
              <a:picLocks noChangeAspect="1"/>
            </p:cNvPicPr>
            <p:nvPr/>
          </p:nvPicPr>
          <p:blipFill>
            <a:blip r:embed="rId13">
              <a:duotone>
                <a:schemeClr val="bg2">
                  <a:shade val="45000"/>
                  <a:satMod val="135000"/>
                </a:schemeClr>
                <a:prstClr val="white"/>
              </a:duotone>
            </a:blip>
            <a:stretch>
              <a:fillRect/>
            </a:stretch>
          </p:blipFill>
          <p:spPr>
            <a:xfrm>
              <a:off x="7939633" y="6215388"/>
              <a:ext cx="237743" cy="237743"/>
            </a:xfrm>
            <a:prstGeom prst="rect">
              <a:avLst/>
            </a:prstGeom>
          </p:spPr>
        </p:pic>
      </p:grpSp>
      <p:pic>
        <p:nvPicPr>
          <p:cNvPr id="31" name="Picture 30"/>
          <p:cNvPicPr>
            <a:picLocks noChangeAspect="1"/>
          </p:cNvPicPr>
          <p:nvPr/>
        </p:nvPicPr>
        <p:blipFill>
          <a:blip r:embed="rId14">
            <a:duotone>
              <a:schemeClr val="bg2">
                <a:shade val="45000"/>
                <a:satMod val="135000"/>
              </a:schemeClr>
              <a:prstClr val="white"/>
            </a:duotone>
          </a:blip>
          <a:stretch>
            <a:fillRect/>
          </a:stretch>
        </p:blipFill>
        <p:spPr>
          <a:xfrm>
            <a:off x="8252955" y="2711450"/>
            <a:ext cx="274320" cy="274320"/>
          </a:xfrm>
          <a:prstGeom prst="rect">
            <a:avLst/>
          </a:prstGeom>
        </p:spPr>
      </p:pic>
      <p:pic>
        <p:nvPicPr>
          <p:cNvPr id="32" name="Picture 31"/>
          <p:cNvPicPr>
            <a:picLocks noChangeAspect="1"/>
          </p:cNvPicPr>
          <p:nvPr/>
        </p:nvPicPr>
        <p:blipFill>
          <a:blip r:embed="rId4">
            <a:lum bright="70000" contrast="-70000"/>
            <a:extLst>
              <a:ext uri="{BEBA8EAE-BF5A-486C-A8C5-ECC9F3942E4B}">
                <a14:imgProps xmlns:a14="http://schemas.microsoft.com/office/drawing/2010/main">
                  <a14:imgLayer r:embed="rId15">
                    <a14:imgEffect>
                      <a14:colorTemperature colorTemp="4700"/>
                    </a14:imgEffect>
                  </a14:imgLayer>
                </a14:imgProps>
              </a:ext>
            </a:extLst>
          </a:blip>
          <a:stretch>
            <a:fillRect/>
          </a:stretch>
        </p:blipFill>
        <p:spPr>
          <a:xfrm>
            <a:off x="8270650" y="1273176"/>
            <a:ext cx="237743" cy="237743"/>
          </a:xfrm>
          <a:prstGeom prst="rect">
            <a:avLst/>
          </a:prstGeom>
        </p:spPr>
      </p:pic>
      <p:sp>
        <p:nvSpPr>
          <p:cNvPr id="33" name="Rectangle 32"/>
          <p:cNvSpPr/>
          <p:nvPr/>
        </p:nvSpPr>
        <p:spPr bwMode="auto">
          <a:xfrm>
            <a:off x="3015413" y="5351907"/>
            <a:ext cx="4690312" cy="713232"/>
          </a:xfrm>
          <a:prstGeom prst="rect">
            <a:avLst/>
          </a:prstGeom>
          <a:solidFill>
            <a:schemeClr val="accent3">
              <a:lumMod val="20000"/>
              <a:lumOff val="80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400" b="1" dirty="0">
                <a:latin typeface="Avenir Book"/>
                <a:cs typeface="Avenir Book"/>
              </a:rPr>
              <a:t>User </a:t>
            </a:r>
            <a:r>
              <a:rPr lang="en-US" sz="1400" b="1" dirty="0" smtClean="0">
                <a:latin typeface="Avenir Book"/>
                <a:cs typeface="Avenir Book"/>
              </a:rPr>
              <a:t>Stories</a:t>
            </a:r>
            <a:endParaRPr lang="en-US" sz="1400" b="1" dirty="0">
              <a:latin typeface="Avenir Book"/>
              <a:cs typeface="Avenir Book"/>
            </a:endParaRPr>
          </a:p>
          <a:p>
            <a:r>
              <a:rPr lang="en-US" sz="1000" b="1" dirty="0" smtClean="0">
                <a:latin typeface="Avenir Book"/>
                <a:cs typeface="Avenir Book"/>
              </a:rPr>
              <a:t>US43387 View List of Past Providers</a:t>
            </a:r>
          </a:p>
          <a:p>
            <a:r>
              <a:rPr lang="en-US" sz="1000" b="1" dirty="0" smtClean="0">
                <a:latin typeface="Avenir Book"/>
                <a:cs typeface="Avenir Book"/>
              </a:rPr>
              <a:t>US43649 Past Providers – </a:t>
            </a:r>
            <a:r>
              <a:rPr lang="en-US" sz="1000" b="1" dirty="0" err="1" smtClean="0">
                <a:latin typeface="Avenir Book"/>
                <a:cs typeface="Avenir Book"/>
              </a:rPr>
              <a:t>Flyout</a:t>
            </a:r>
            <a:r>
              <a:rPr lang="en-US" sz="1000" b="1" dirty="0" smtClean="0">
                <a:latin typeface="Avenir Book"/>
                <a:cs typeface="Avenir Book"/>
              </a:rPr>
              <a:t> Menu Dropdown</a:t>
            </a:r>
            <a:endParaRPr lang="en-US" sz="1000" b="1" dirty="0">
              <a:latin typeface="Avenir Book"/>
              <a:cs typeface="Avenir Book"/>
            </a:endParaRPr>
          </a:p>
        </p:txBody>
      </p:sp>
    </p:spTree>
    <p:extLst>
      <p:ext uri="{BB962C8B-B14F-4D97-AF65-F5344CB8AC3E}">
        <p14:creationId xmlns:p14="http://schemas.microsoft.com/office/powerpoint/2010/main" val="27880150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8"/>
          <p:cNvSpPr>
            <a:spLocks noGrp="1" noChangeArrowheads="1"/>
          </p:cNvSpPr>
          <p:nvPr>
            <p:ph type="ctrTitle" sz="quarter"/>
          </p:nvPr>
        </p:nvSpPr>
        <p:spPr>
          <a:xfrm>
            <a:off x="173038" y="2738835"/>
            <a:ext cx="7772400" cy="615553"/>
          </a:xfrm>
        </p:spPr>
        <p:txBody>
          <a:bodyPr/>
          <a:lstStyle/>
          <a:p>
            <a:r>
              <a:rPr lang="en-US" dirty="0" smtClean="0">
                <a:latin typeface="Avenir Book"/>
                <a:cs typeface="Avenir Book"/>
              </a:rPr>
              <a:t>Vision &amp; Scope</a:t>
            </a:r>
            <a:endParaRPr lang="en-US" dirty="0">
              <a:solidFill>
                <a:schemeClr val="tx1"/>
              </a:solidFill>
              <a:latin typeface="Avenir Book"/>
              <a:cs typeface="Avenir Book"/>
            </a:endParaRPr>
          </a:p>
        </p:txBody>
      </p:sp>
    </p:spTree>
    <p:extLst>
      <p:ext uri="{BB962C8B-B14F-4D97-AF65-F5344CB8AC3E}">
        <p14:creationId xmlns:p14="http://schemas.microsoft.com/office/powerpoint/2010/main" val="38890982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6049" y="794721"/>
            <a:ext cx="2734056" cy="4852949"/>
          </a:xfrm>
          <a:prstGeom prst="rect">
            <a:avLst/>
          </a:prstGeom>
          <a:ln>
            <a:solidFill>
              <a:srgbClr val="595959"/>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Past Providers </a:t>
            </a:r>
            <a:r>
              <a:rPr lang="en-US" sz="2200" b="0" dirty="0" smtClean="0">
                <a:latin typeface="Avenir Book"/>
                <a:cs typeface="Avenir Book"/>
              </a:rPr>
              <a:t>List </a:t>
            </a:r>
            <a:r>
              <a:rPr lang="en-US" sz="2200" b="0" dirty="0" smtClean="0">
                <a:latin typeface="Avenir Book"/>
                <a:cs typeface="Avenir Book"/>
              </a:rPr>
              <a:t>Enhancements</a:t>
            </a:r>
            <a:endParaRPr lang="en-US" sz="2200" b="0" dirty="0">
              <a:latin typeface="Avenir Book"/>
              <a:cs typeface="Avenir Book"/>
            </a:endParaRPr>
          </a:p>
        </p:txBody>
      </p:sp>
      <p:sp>
        <p:nvSpPr>
          <p:cNvPr id="2" name="TextBox 1"/>
          <p:cNvSpPr txBox="1"/>
          <p:nvPr/>
        </p:nvSpPr>
        <p:spPr>
          <a:xfrm>
            <a:off x="3047163" y="692687"/>
            <a:ext cx="4652212" cy="5302989"/>
          </a:xfrm>
          <a:prstGeom prst="rect">
            <a:avLst/>
          </a:prstGeom>
          <a:noFill/>
        </p:spPr>
        <p:txBody>
          <a:bodyPr wrap="square" lIns="0" tIns="0" rIns="0" bIns="0" rtlCol="0">
            <a:spAutoFit/>
          </a:bodyPr>
          <a:lstStyle/>
          <a:p>
            <a:r>
              <a:rPr lang="en-US" sz="1700" b="1" dirty="0" smtClean="0">
                <a:latin typeface="Avenir Book"/>
                <a:cs typeface="Avenir Book"/>
              </a:rPr>
              <a:t>Consumer Experience</a:t>
            </a:r>
          </a:p>
          <a:p>
            <a:pPr>
              <a:lnSpc>
                <a:spcPct val="90000"/>
              </a:lnSpc>
            </a:pPr>
            <a:endParaRPr lang="en-US" sz="800" dirty="0" smtClean="0">
              <a:latin typeface="Avenir Book"/>
              <a:cs typeface="Avenir Book"/>
            </a:endParaRPr>
          </a:p>
          <a:p>
            <a:pPr>
              <a:lnSpc>
                <a:spcPct val="90000"/>
              </a:lnSpc>
            </a:pPr>
            <a:r>
              <a:rPr lang="en-US" sz="1400" dirty="0" smtClean="0">
                <a:latin typeface="Avenir Book"/>
                <a:cs typeface="Avenir Book"/>
              </a:rPr>
              <a:t>From the detail view for a member’s past provider, he will be able to quickly schedule a new appointment with this provider. By tapping ‘Schedule a New Appointment’ the member will be taken to the relevant appointment scheduling flow, picking up at the next step after selecting a provider. Past provider photos will be shown, and the member will be able to filter between his providers and his proxies’, increasing usability and encourage reuse.</a:t>
            </a:r>
          </a:p>
          <a:p>
            <a:pPr>
              <a:lnSpc>
                <a:spcPct val="90000"/>
              </a:lnSpc>
            </a:pPr>
            <a:endParaRPr lang="en-US" sz="800" dirty="0">
              <a:latin typeface="Avenir Book"/>
              <a:cs typeface="Avenir Book"/>
            </a:endParaRPr>
          </a:p>
          <a:p>
            <a:r>
              <a:rPr lang="en-US" sz="1700" b="1" dirty="0" smtClean="0">
                <a:latin typeface="Avenir Book"/>
                <a:cs typeface="Avenir Book"/>
              </a:rPr>
              <a:t>Value to Member</a:t>
            </a:r>
          </a:p>
          <a:p>
            <a:endParaRPr lang="en-US" sz="800" b="1" dirty="0" smtClean="0">
              <a:latin typeface="Avenir Book"/>
              <a:cs typeface="Avenir Book"/>
            </a:endParaRPr>
          </a:p>
          <a:p>
            <a:r>
              <a:rPr lang="en-US" sz="1400" dirty="0" smtClean="0">
                <a:latin typeface="Avenir Book"/>
                <a:cs typeface="Avenir Book"/>
              </a:rPr>
              <a:t>Past Provider list enhancements will streamline the appointment scheduling process and personalize the member experience with a clear link to his care team.</a:t>
            </a:r>
          </a:p>
          <a:p>
            <a:pPr>
              <a:lnSpc>
                <a:spcPct val="90000"/>
              </a:lnSpc>
            </a:pPr>
            <a:endParaRPr lang="en-US" sz="800" b="1" dirty="0">
              <a:latin typeface="Avenir Book"/>
              <a:cs typeface="Avenir Book"/>
            </a:endParaRPr>
          </a:p>
          <a:p>
            <a:r>
              <a:rPr lang="en-US" sz="1700" b="1" dirty="0" smtClean="0">
                <a:latin typeface="Avenir Book"/>
                <a:cs typeface="Avenir Book"/>
              </a:rPr>
              <a:t>Operational Value</a:t>
            </a:r>
          </a:p>
          <a:p>
            <a:endParaRPr lang="en-US" sz="800" b="1" dirty="0" smtClean="0">
              <a:latin typeface="Avenir Book"/>
              <a:cs typeface="Avenir Book"/>
            </a:endParaRPr>
          </a:p>
          <a:p>
            <a:r>
              <a:rPr lang="en-US" sz="1400" dirty="0" smtClean="0">
                <a:latin typeface="Avenir Book"/>
                <a:cs typeface="Avenir Book"/>
              </a:rPr>
              <a:t>Empowering members to schedule a new appointment directly from the past providers list will drive members to revisit past providers, thus strengthening relationship between Kaiser Permanente providers and members. Bolstered member comfort and stronger care relationships will likely increase member appointments and improve health outcomes.</a:t>
            </a:r>
            <a:endParaRPr lang="en-US" sz="1400" dirty="0">
              <a:latin typeface="Avenir Book"/>
              <a:cs typeface="Avenir Book"/>
            </a:endParaRPr>
          </a:p>
          <a:p>
            <a:pPr>
              <a:lnSpc>
                <a:spcPct val="60000"/>
              </a:lnSpc>
            </a:pPr>
            <a:endParaRPr lang="en-US" sz="1200" b="1" dirty="0">
              <a:latin typeface="Avenir Book"/>
              <a:cs typeface="Avenir Book"/>
            </a:endParaRPr>
          </a:p>
          <a:p>
            <a:endParaRPr lang="en-US" sz="1200" dirty="0" smtClean="0">
              <a:latin typeface="Avenir Book"/>
              <a:cs typeface="Avenir Book"/>
            </a:endParaRPr>
          </a:p>
        </p:txBody>
      </p:sp>
      <p:graphicFrame>
        <p:nvGraphicFramePr>
          <p:cNvPr id="30" name="Table 29"/>
          <p:cNvGraphicFramePr>
            <a:graphicFrameLocks noGrp="1"/>
          </p:cNvGraphicFramePr>
          <p:nvPr>
            <p:extLst>
              <p:ext uri="{D42A27DB-BD31-4B8C-83A1-F6EECF244321}">
                <p14:modId xmlns:p14="http://schemas.microsoft.com/office/powerpoint/2010/main" val="562807840"/>
              </p:ext>
            </p:extLst>
          </p:nvPr>
        </p:nvGraphicFramePr>
        <p:xfrm>
          <a:off x="7794018" y="853063"/>
          <a:ext cx="1149684" cy="5856250"/>
        </p:xfrm>
        <a:graphic>
          <a:graphicData uri="http://schemas.openxmlformats.org/drawingml/2006/table">
            <a:tbl>
              <a:tblPr bandRow="1">
                <a:tableStyleId>{FABFCF23-3B69-468F-B69F-88F6DE6A72F2}</a:tableStyleId>
              </a:tblPr>
              <a:tblGrid>
                <a:gridCol w="1149684"/>
              </a:tblGrid>
              <a:tr h="724484">
                <a:tc>
                  <a:txBody>
                    <a:bodyPr/>
                    <a:lstStyle/>
                    <a:p>
                      <a:pPr algn="ctr"/>
                      <a:r>
                        <a:rPr lang="en-US" sz="1100" dirty="0" smtClean="0">
                          <a:solidFill>
                            <a:schemeClr val="bg1"/>
                          </a:solidFill>
                          <a:latin typeface="Avenir Book"/>
                          <a:cs typeface="Avenir Book"/>
                        </a:rPr>
                        <a:t>Schedule an Appointment</a:t>
                      </a:r>
                      <a:endParaRPr lang="en-US" sz="1100" dirty="0">
                        <a:solidFill>
                          <a:schemeClr val="bg1"/>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24484">
                <a:tc>
                  <a:txBody>
                    <a:bodyPr/>
                    <a:lstStyle/>
                    <a:p>
                      <a:pPr algn="ctr"/>
                      <a:r>
                        <a:rPr lang="en-US" sz="1100" dirty="0" smtClean="0">
                          <a:solidFill>
                            <a:srgbClr val="595959"/>
                          </a:solidFill>
                          <a:latin typeface="Avenir Book"/>
                          <a:cs typeface="Avenir Book"/>
                        </a:rPr>
                        <a:t>Call Financial Assistance</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Complete</a:t>
                      </a:r>
                      <a:r>
                        <a:rPr lang="en-US" sz="1100" baseline="0" dirty="0" smtClean="0">
                          <a:solidFill>
                            <a:srgbClr val="595959"/>
                          </a:solidFill>
                          <a:latin typeface="Avenir Book"/>
                          <a:cs typeface="Avenir Book"/>
                        </a:rPr>
                        <a:t> Questionnaires</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Post-Visit Survey</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Display Pick Up Pharmacy</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Find &amp; Change Pharmacy</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Past Visit Information</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r h="734547">
                <a:tc>
                  <a:txBody>
                    <a:bodyPr/>
                    <a:lstStyle/>
                    <a:p>
                      <a:pPr algn="ctr"/>
                      <a:r>
                        <a:rPr lang="en-US" sz="1100" dirty="0" smtClean="0">
                          <a:solidFill>
                            <a:srgbClr val="595959"/>
                          </a:solidFill>
                          <a:latin typeface="Avenir Book"/>
                          <a:cs typeface="Avenir Book"/>
                        </a:rPr>
                        <a:t>Release 3 Scope</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bg1"/>
                    </a:solidFill>
                  </a:tcPr>
                </a:tc>
              </a:tr>
            </a:tbl>
          </a:graphicData>
        </a:graphic>
      </p:graphicFrame>
      <p:pic>
        <p:nvPicPr>
          <p:cNvPr id="31" name="Picture 30"/>
          <p:cNvPicPr>
            <a:picLocks noChangeAspect="1"/>
          </p:cNvPicPr>
          <p:nvPr/>
        </p:nvPicPr>
        <p:blipFill>
          <a:blip r:embed="rId4">
            <a:duotone>
              <a:schemeClr val="bg2">
                <a:shade val="45000"/>
                <a:satMod val="135000"/>
              </a:schemeClr>
              <a:prstClr val="white"/>
            </a:duotone>
          </a:blip>
          <a:stretch>
            <a:fillRect/>
          </a:stretch>
        </p:blipFill>
        <p:spPr>
          <a:xfrm>
            <a:off x="8270650" y="2009776"/>
            <a:ext cx="237743" cy="237743"/>
          </a:xfrm>
          <a:prstGeom prst="rect">
            <a:avLst/>
          </a:prstGeom>
        </p:spPr>
      </p:pic>
      <p:sp>
        <p:nvSpPr>
          <p:cNvPr id="32" name="TextBox 31"/>
          <p:cNvSpPr txBox="1"/>
          <p:nvPr/>
        </p:nvSpPr>
        <p:spPr>
          <a:xfrm>
            <a:off x="7814679" y="651917"/>
            <a:ext cx="1149684" cy="153888"/>
          </a:xfrm>
          <a:prstGeom prst="rect">
            <a:avLst/>
          </a:prstGeom>
          <a:noFill/>
        </p:spPr>
        <p:txBody>
          <a:bodyPr wrap="square" lIns="0" tIns="0" rIns="0" bIns="0" rtlCol="0">
            <a:spAutoFit/>
          </a:bodyPr>
          <a:lstStyle/>
          <a:p>
            <a:pPr algn="ctr"/>
            <a:r>
              <a:rPr lang="en-US" sz="1000" dirty="0" smtClean="0">
                <a:latin typeface="Avenir Book"/>
                <a:cs typeface="Avenir Book"/>
              </a:rPr>
              <a:t>Acceleration Scope</a:t>
            </a:r>
          </a:p>
        </p:txBody>
      </p:sp>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8270650" y="3475453"/>
            <a:ext cx="237743" cy="237743"/>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8261505" y="4186486"/>
            <a:ext cx="256032" cy="256032"/>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blip>
          <a:stretch>
            <a:fillRect/>
          </a:stretch>
        </p:blipFill>
        <p:spPr>
          <a:xfrm>
            <a:off x="8269667" y="4921250"/>
            <a:ext cx="239708" cy="256032"/>
          </a:xfrm>
          <a:prstGeom prst="rect">
            <a:avLst/>
          </a:prstGeom>
        </p:spPr>
      </p:pic>
      <p:pic>
        <p:nvPicPr>
          <p:cNvPr id="37" name="Picture 36"/>
          <p:cNvPicPr>
            <a:picLocks noChangeAspect="1"/>
          </p:cNvPicPr>
          <p:nvPr/>
        </p:nvPicPr>
        <p:blipFill>
          <a:blip r:embed="rId8">
            <a:duotone>
              <a:schemeClr val="bg2">
                <a:shade val="45000"/>
                <a:satMod val="135000"/>
              </a:schemeClr>
              <a:prstClr val="white"/>
            </a:duotone>
          </a:blip>
          <a:stretch>
            <a:fillRect/>
          </a:stretch>
        </p:blipFill>
        <p:spPr>
          <a:xfrm>
            <a:off x="8206641" y="5601872"/>
            <a:ext cx="365760" cy="365760"/>
          </a:xfrm>
          <a:prstGeom prst="rect">
            <a:avLst/>
          </a:prstGeom>
        </p:spPr>
      </p:pic>
      <p:grpSp>
        <p:nvGrpSpPr>
          <p:cNvPr id="38" name="Group 37"/>
          <p:cNvGrpSpPr/>
          <p:nvPr/>
        </p:nvGrpSpPr>
        <p:grpSpPr>
          <a:xfrm>
            <a:off x="7942702" y="6405888"/>
            <a:ext cx="893639" cy="237743"/>
            <a:chOff x="7939633" y="6215388"/>
            <a:chExt cx="893639" cy="237743"/>
          </a:xfrm>
        </p:grpSpPr>
        <p:pic>
          <p:nvPicPr>
            <p:cNvPr id="39" name="Picture 38"/>
            <p:cNvPicPr>
              <a:picLocks noChangeAspect="1"/>
            </p:cNvPicPr>
            <p:nvPr/>
          </p:nvPicPr>
          <p:blipFill>
            <a:blip r:embed="rId9">
              <a:duotone>
                <a:schemeClr val="bg2">
                  <a:shade val="45000"/>
                  <a:satMod val="135000"/>
                </a:schemeClr>
                <a:prstClr val="white"/>
              </a:duotone>
            </a:blip>
            <a:stretch>
              <a:fillRect/>
            </a:stretch>
          </p:blipFill>
          <p:spPr>
            <a:xfrm>
              <a:off x="8268977" y="6215388"/>
              <a:ext cx="237743" cy="237743"/>
            </a:xfrm>
            <a:prstGeom prst="rect">
              <a:avLst/>
            </a:prstGeom>
          </p:spPr>
        </p:pic>
        <p:pic>
          <p:nvPicPr>
            <p:cNvPr id="40" name="Picture 39"/>
            <p:cNvPicPr>
              <a:picLocks noChangeAspect="1"/>
            </p:cNvPicPr>
            <p:nvPr/>
          </p:nvPicPr>
          <p:blipFill>
            <a:blip r:embed="rId10">
              <a:duotone>
                <a:schemeClr val="bg2">
                  <a:shade val="45000"/>
                  <a:satMod val="135000"/>
                </a:schemeClr>
                <a:prstClr val="white"/>
              </a:duotone>
            </a:blip>
            <a:stretch>
              <a:fillRect/>
            </a:stretch>
          </p:blipFill>
          <p:spPr>
            <a:xfrm>
              <a:off x="8598322" y="6216784"/>
              <a:ext cx="234950" cy="234950"/>
            </a:xfrm>
            <a:prstGeom prst="rect">
              <a:avLst/>
            </a:prstGeom>
          </p:spPr>
        </p:pic>
        <p:pic>
          <p:nvPicPr>
            <p:cNvPr id="41" name="Picture 40"/>
            <p:cNvPicPr>
              <a:picLocks noChangeAspect="1"/>
            </p:cNvPicPr>
            <p:nvPr/>
          </p:nvPicPr>
          <p:blipFill>
            <a:blip r:embed="rId11">
              <a:duotone>
                <a:schemeClr val="bg2">
                  <a:shade val="45000"/>
                  <a:satMod val="135000"/>
                </a:schemeClr>
                <a:prstClr val="white"/>
              </a:duotone>
            </a:blip>
            <a:stretch>
              <a:fillRect/>
            </a:stretch>
          </p:blipFill>
          <p:spPr>
            <a:xfrm>
              <a:off x="7939633" y="6215388"/>
              <a:ext cx="237743" cy="237743"/>
            </a:xfrm>
            <a:prstGeom prst="rect">
              <a:avLst/>
            </a:prstGeom>
          </p:spPr>
        </p:pic>
      </p:grpSp>
      <p:pic>
        <p:nvPicPr>
          <p:cNvPr id="42" name="Picture 41"/>
          <p:cNvPicPr>
            <a:picLocks noChangeAspect="1"/>
          </p:cNvPicPr>
          <p:nvPr/>
        </p:nvPicPr>
        <p:blipFill>
          <a:blip r:embed="rId12">
            <a:duotone>
              <a:schemeClr val="bg2">
                <a:shade val="45000"/>
                <a:satMod val="135000"/>
              </a:schemeClr>
              <a:prstClr val="white"/>
            </a:duotone>
          </a:blip>
          <a:stretch>
            <a:fillRect/>
          </a:stretch>
        </p:blipFill>
        <p:spPr>
          <a:xfrm>
            <a:off x="8252955" y="2711450"/>
            <a:ext cx="274320" cy="274320"/>
          </a:xfrm>
          <a:prstGeom prst="rect">
            <a:avLst/>
          </a:prstGeom>
        </p:spPr>
      </p:pic>
      <p:pic>
        <p:nvPicPr>
          <p:cNvPr id="43" name="Picture 42"/>
          <p:cNvPicPr>
            <a:picLocks noChangeAspect="1"/>
          </p:cNvPicPr>
          <p:nvPr/>
        </p:nvPicPr>
        <p:blipFill>
          <a:blip r:embed="rId13">
            <a:lum bright="70000" contrast="-70000"/>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8270650" y="1273176"/>
            <a:ext cx="237743" cy="237743"/>
          </a:xfrm>
          <a:prstGeom prst="rect">
            <a:avLst/>
          </a:prstGeom>
        </p:spPr>
      </p:pic>
      <p:sp>
        <p:nvSpPr>
          <p:cNvPr id="22" name="Rectangle 21"/>
          <p:cNvSpPr/>
          <p:nvPr/>
        </p:nvSpPr>
        <p:spPr bwMode="auto">
          <a:xfrm>
            <a:off x="3015413" y="5826124"/>
            <a:ext cx="4690312" cy="914400"/>
          </a:xfrm>
          <a:prstGeom prst="rect">
            <a:avLst/>
          </a:prstGeom>
          <a:solidFill>
            <a:schemeClr val="accent3">
              <a:lumMod val="20000"/>
              <a:lumOff val="80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400" b="1" dirty="0">
                <a:latin typeface="Avenir Book"/>
                <a:cs typeface="Avenir Book"/>
              </a:rPr>
              <a:t>User </a:t>
            </a:r>
            <a:r>
              <a:rPr lang="en-US" sz="1400" b="1" dirty="0" smtClean="0">
                <a:latin typeface="Avenir Book"/>
                <a:cs typeface="Avenir Book"/>
              </a:rPr>
              <a:t>Stories</a:t>
            </a:r>
            <a:endParaRPr lang="en-US" sz="1400" b="1" dirty="0">
              <a:latin typeface="Avenir Book"/>
              <a:cs typeface="Avenir Book"/>
            </a:endParaRPr>
          </a:p>
          <a:p>
            <a:r>
              <a:rPr lang="en-US" sz="1000" b="1" dirty="0">
                <a:latin typeface="Avenir Book"/>
                <a:cs typeface="Avenir Book"/>
              </a:rPr>
              <a:t>US43386: Link to Schedule a New Appointment from Past Providers List</a:t>
            </a:r>
          </a:p>
          <a:p>
            <a:r>
              <a:rPr lang="en-US" sz="1000" b="1" dirty="0">
                <a:latin typeface="Avenir Book"/>
                <a:cs typeface="Avenir Book"/>
              </a:rPr>
              <a:t>US43392: Filter Past Providers List by Proxy</a:t>
            </a:r>
          </a:p>
          <a:p>
            <a:r>
              <a:rPr lang="en-US" sz="1000" b="1" dirty="0">
                <a:latin typeface="Avenir Book"/>
                <a:cs typeface="Avenir Book"/>
              </a:rPr>
              <a:t>US43910: Display Physician Photo in Past Providers List</a:t>
            </a:r>
          </a:p>
        </p:txBody>
      </p:sp>
    </p:spTree>
    <p:extLst>
      <p:ext uri="{BB962C8B-B14F-4D97-AF65-F5344CB8AC3E}">
        <p14:creationId xmlns:p14="http://schemas.microsoft.com/office/powerpoint/2010/main" val="40050200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47039" y="951856"/>
            <a:ext cx="2734056" cy="4852949"/>
          </a:xfrm>
          <a:prstGeom prst="rect">
            <a:avLst/>
          </a:prstGeom>
          <a:ln>
            <a:solidFill>
              <a:srgbClr val="595959"/>
            </a:solidFill>
          </a:ln>
        </p:spPr>
      </p:pic>
      <p:pic>
        <p:nvPicPr>
          <p:cNvPr id="4" name="Picture 3"/>
          <p:cNvPicPr>
            <a:picLocks noChangeAspect="1"/>
          </p:cNvPicPr>
          <p:nvPr/>
        </p:nvPicPr>
        <p:blipFill>
          <a:blip r:embed="rId4"/>
          <a:stretch>
            <a:fillRect/>
          </a:stretch>
        </p:blipFill>
        <p:spPr>
          <a:xfrm>
            <a:off x="157010" y="951856"/>
            <a:ext cx="2734056" cy="4852949"/>
          </a:xfrm>
          <a:prstGeom prst="rect">
            <a:avLst/>
          </a:prstGeom>
          <a:ln>
            <a:solidFill>
              <a:srgbClr val="595959"/>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Schedule an Appointment with Past Provider Flow</a:t>
            </a:r>
            <a:endParaRPr lang="en-US" sz="2200" b="0" dirty="0">
              <a:latin typeface="Avenir Book"/>
              <a:cs typeface="Avenir Book"/>
            </a:endParaRPr>
          </a:p>
        </p:txBody>
      </p:sp>
      <p:sp>
        <p:nvSpPr>
          <p:cNvPr id="32" name="Rectangle 31"/>
          <p:cNvSpPr/>
          <p:nvPr/>
        </p:nvSpPr>
        <p:spPr bwMode="auto">
          <a:xfrm>
            <a:off x="212216" y="1802230"/>
            <a:ext cx="2454691" cy="690145"/>
          </a:xfrm>
          <a:prstGeom prst="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pic>
        <p:nvPicPr>
          <p:cNvPr id="10" name="Picture 9"/>
          <p:cNvPicPr>
            <a:picLocks noChangeAspect="1"/>
          </p:cNvPicPr>
          <p:nvPr/>
        </p:nvPicPr>
        <p:blipFill>
          <a:blip r:embed="rId5"/>
          <a:stretch>
            <a:fillRect/>
          </a:stretch>
        </p:blipFill>
        <p:spPr>
          <a:xfrm>
            <a:off x="3226516" y="951856"/>
            <a:ext cx="2734056" cy="4852949"/>
          </a:xfrm>
          <a:prstGeom prst="rect">
            <a:avLst/>
          </a:prstGeom>
          <a:ln>
            <a:solidFill>
              <a:srgbClr val="595959"/>
            </a:solidFill>
          </a:ln>
        </p:spPr>
      </p:pic>
      <p:cxnSp>
        <p:nvCxnSpPr>
          <p:cNvPr id="55" name="Straight Arrow Connector 54"/>
          <p:cNvCxnSpPr/>
          <p:nvPr/>
        </p:nvCxnSpPr>
        <p:spPr bwMode="auto">
          <a:xfrm>
            <a:off x="5842128" y="2173631"/>
            <a:ext cx="457200" cy="0"/>
          </a:xfrm>
          <a:prstGeom prst="straightConnector1">
            <a:avLst/>
          </a:prstGeom>
          <a:noFill/>
          <a:ln w="38100" cmpd="sng" algn="ctr">
            <a:solidFill>
              <a:schemeClr val="accent1">
                <a:lumMod val="75000"/>
              </a:schemeClr>
            </a:solidFill>
            <a:round/>
            <a:headEnd type="none" w="med" len="med"/>
            <a:tailEnd type="arrow"/>
          </a:ln>
        </p:spPr>
      </p:cxnSp>
      <p:cxnSp>
        <p:nvCxnSpPr>
          <p:cNvPr id="9" name="Straight Arrow Connector 8"/>
          <p:cNvCxnSpPr/>
          <p:nvPr/>
        </p:nvCxnSpPr>
        <p:spPr bwMode="auto">
          <a:xfrm>
            <a:off x="2738009" y="2173631"/>
            <a:ext cx="548640" cy="0"/>
          </a:xfrm>
          <a:prstGeom prst="straightConnector1">
            <a:avLst/>
          </a:prstGeom>
          <a:noFill/>
          <a:ln w="38100" cmpd="sng" algn="ctr">
            <a:solidFill>
              <a:schemeClr val="accent1">
                <a:lumMod val="75000"/>
              </a:schemeClr>
            </a:solidFill>
            <a:round/>
            <a:headEnd type="none" w="med" len="med"/>
            <a:tailEnd type="arrow"/>
          </a:ln>
        </p:spPr>
      </p:cxnSp>
      <p:sp>
        <p:nvSpPr>
          <p:cNvPr id="12" name="Rectangle 11"/>
          <p:cNvSpPr/>
          <p:nvPr/>
        </p:nvSpPr>
        <p:spPr bwMode="auto">
          <a:xfrm>
            <a:off x="3371562" y="1939683"/>
            <a:ext cx="2454691" cy="502920"/>
          </a:xfrm>
          <a:prstGeom prst="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Tree>
    <p:extLst>
      <p:ext uri="{BB962C8B-B14F-4D97-AF65-F5344CB8AC3E}">
        <p14:creationId xmlns:p14="http://schemas.microsoft.com/office/powerpoint/2010/main" val="3461547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41135" y="767706"/>
            <a:ext cx="2734056" cy="4852949"/>
          </a:xfrm>
          <a:prstGeom prst="rect">
            <a:avLst/>
          </a:prstGeom>
          <a:ln>
            <a:solidFill>
              <a:srgbClr val="A6A6A6"/>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Integrated Message Center (R3) Discovery &amp; Foundation</a:t>
            </a:r>
            <a:endParaRPr lang="en-US" sz="2200" b="0" dirty="0">
              <a:latin typeface="Avenir Book"/>
              <a:cs typeface="Avenir Book"/>
            </a:endParaRPr>
          </a:p>
        </p:txBody>
      </p:sp>
      <p:sp>
        <p:nvSpPr>
          <p:cNvPr id="2" name="TextBox 1"/>
          <p:cNvSpPr txBox="1"/>
          <p:nvPr/>
        </p:nvSpPr>
        <p:spPr>
          <a:xfrm>
            <a:off x="3047163" y="692687"/>
            <a:ext cx="4652212" cy="5386090"/>
          </a:xfrm>
          <a:prstGeom prst="rect">
            <a:avLst/>
          </a:prstGeom>
          <a:noFill/>
        </p:spPr>
        <p:txBody>
          <a:bodyPr wrap="square" lIns="0" tIns="0" rIns="0" bIns="0" rtlCol="0">
            <a:spAutoFit/>
          </a:bodyPr>
          <a:lstStyle/>
          <a:p>
            <a:r>
              <a:rPr lang="en-US" sz="1700" b="1" dirty="0" smtClean="0">
                <a:latin typeface="Avenir Book"/>
                <a:cs typeface="Avenir Book"/>
              </a:rPr>
              <a:t>Consumer Experience</a:t>
            </a:r>
          </a:p>
          <a:p>
            <a:pPr>
              <a:lnSpc>
                <a:spcPct val="90000"/>
              </a:lnSpc>
            </a:pPr>
            <a:endParaRPr lang="en-US" sz="800" dirty="0" smtClean="0">
              <a:latin typeface="Avenir Book"/>
              <a:cs typeface="Avenir Book"/>
            </a:endParaRPr>
          </a:p>
          <a:p>
            <a:pPr>
              <a:lnSpc>
                <a:spcPct val="90000"/>
              </a:lnSpc>
            </a:pPr>
            <a:r>
              <a:rPr lang="en-US" sz="1400" dirty="0" smtClean="0">
                <a:latin typeface="Avenir Book"/>
                <a:cs typeface="Avenir Book"/>
              </a:rPr>
              <a:t>In the Integrated Message Center, a member will be able to send and receive message to Member Services and all physicians they’ve seen, inside or outside of their home region for all locations. The Integrated Message Center will support document attachment, including forms members can complete within the app. </a:t>
            </a:r>
          </a:p>
          <a:p>
            <a:pPr>
              <a:lnSpc>
                <a:spcPct val="90000"/>
              </a:lnSpc>
            </a:pPr>
            <a:endParaRPr lang="en-US" sz="800" dirty="0">
              <a:latin typeface="Avenir Book"/>
              <a:cs typeface="Avenir Book"/>
            </a:endParaRPr>
          </a:p>
          <a:p>
            <a:r>
              <a:rPr lang="en-US" sz="1700" b="1" dirty="0" smtClean="0">
                <a:latin typeface="Avenir Book"/>
                <a:cs typeface="Avenir Book"/>
              </a:rPr>
              <a:t>Value to Member</a:t>
            </a:r>
          </a:p>
          <a:p>
            <a:endParaRPr lang="en-US" sz="800" b="1" dirty="0" smtClean="0">
              <a:latin typeface="Avenir Book"/>
              <a:cs typeface="Avenir Book"/>
            </a:endParaRPr>
          </a:p>
          <a:p>
            <a:pPr>
              <a:lnSpc>
                <a:spcPct val="90000"/>
              </a:lnSpc>
            </a:pPr>
            <a:r>
              <a:rPr lang="en-US" sz="1400" dirty="0" smtClean="0">
                <a:latin typeface="Avenir Book"/>
                <a:cs typeface="Avenir Book"/>
              </a:rPr>
              <a:t>The Integrated Message Center will provide an easy, seamless way for members to communicate with all of Kaiser Permanente and organize all of their important documents and correspondence in one place. </a:t>
            </a:r>
          </a:p>
          <a:p>
            <a:pPr>
              <a:lnSpc>
                <a:spcPct val="90000"/>
              </a:lnSpc>
            </a:pPr>
            <a:endParaRPr lang="en-US" sz="1400" dirty="0" smtClean="0">
              <a:latin typeface="Avenir Book"/>
              <a:cs typeface="Avenir Book"/>
            </a:endParaRPr>
          </a:p>
          <a:p>
            <a:pPr>
              <a:lnSpc>
                <a:spcPct val="90000"/>
              </a:lnSpc>
            </a:pPr>
            <a:r>
              <a:rPr lang="en-US" sz="1400" dirty="0" smtClean="0">
                <a:latin typeface="Avenir Book"/>
                <a:cs typeface="Avenir Book"/>
              </a:rPr>
              <a:t>Members who receive care with Kaiser Permanente outside their home region will be able to contact these non-home region providers with follow up questions.</a:t>
            </a:r>
            <a:endParaRPr lang="en-US" sz="1400" dirty="0">
              <a:latin typeface="Avenir Book"/>
              <a:cs typeface="Avenir Book"/>
            </a:endParaRPr>
          </a:p>
          <a:p>
            <a:pPr>
              <a:lnSpc>
                <a:spcPct val="90000"/>
              </a:lnSpc>
            </a:pPr>
            <a:endParaRPr lang="en-US" sz="800" b="1" dirty="0">
              <a:latin typeface="Avenir Book"/>
              <a:cs typeface="Avenir Book"/>
            </a:endParaRPr>
          </a:p>
          <a:p>
            <a:r>
              <a:rPr lang="en-US" sz="1700" b="1" dirty="0" smtClean="0">
                <a:latin typeface="Avenir Book"/>
                <a:cs typeface="Avenir Book"/>
              </a:rPr>
              <a:t>Operational Value</a:t>
            </a:r>
          </a:p>
          <a:p>
            <a:endParaRPr lang="en-US" sz="800" b="1" dirty="0">
              <a:latin typeface="Avenir Book"/>
              <a:cs typeface="Avenir Book"/>
            </a:endParaRPr>
          </a:p>
          <a:p>
            <a:r>
              <a:rPr lang="en-US" sz="1400" dirty="0">
                <a:latin typeface="Avenir Book"/>
                <a:cs typeface="Avenir Book"/>
              </a:rPr>
              <a:t>Enhancements to create an Integrated Message Center are </a:t>
            </a:r>
            <a:r>
              <a:rPr lang="en-US" sz="1400" dirty="0" smtClean="0">
                <a:latin typeface="Avenir Book"/>
                <a:cs typeface="Avenir Book"/>
              </a:rPr>
              <a:t>crucial to the mission of One KP: providing members and providers a seamless experience by enabling cross-region communication and unification of a single, highly usable digital toolkit.</a:t>
            </a:r>
            <a:endParaRPr lang="en-US" sz="1400" dirty="0">
              <a:latin typeface="Avenir Book"/>
              <a:cs typeface="Avenir Book"/>
            </a:endParaRPr>
          </a:p>
          <a:p>
            <a:endParaRPr lang="en-US" sz="1500" b="1" dirty="0" smtClean="0">
              <a:latin typeface="Avenir Book"/>
              <a:cs typeface="Avenir Book"/>
            </a:endParaRPr>
          </a:p>
        </p:txBody>
      </p:sp>
      <p:graphicFrame>
        <p:nvGraphicFramePr>
          <p:cNvPr id="30" name="Table 29"/>
          <p:cNvGraphicFramePr>
            <a:graphicFrameLocks noGrp="1"/>
          </p:cNvGraphicFramePr>
          <p:nvPr>
            <p:extLst>
              <p:ext uri="{D42A27DB-BD31-4B8C-83A1-F6EECF244321}">
                <p14:modId xmlns:p14="http://schemas.microsoft.com/office/powerpoint/2010/main" val="3127670521"/>
              </p:ext>
            </p:extLst>
          </p:nvPr>
        </p:nvGraphicFramePr>
        <p:xfrm>
          <a:off x="7794018" y="853063"/>
          <a:ext cx="1149684" cy="5856250"/>
        </p:xfrm>
        <a:graphic>
          <a:graphicData uri="http://schemas.openxmlformats.org/drawingml/2006/table">
            <a:tbl>
              <a:tblPr bandRow="1">
                <a:tableStyleId>{FABFCF23-3B69-468F-B69F-88F6DE6A72F2}</a:tableStyleId>
              </a:tblPr>
              <a:tblGrid>
                <a:gridCol w="1149684"/>
              </a:tblGrid>
              <a:tr h="724484">
                <a:tc>
                  <a:txBody>
                    <a:bodyPr/>
                    <a:lstStyle/>
                    <a:p>
                      <a:pPr algn="ctr"/>
                      <a:r>
                        <a:rPr lang="en-US" sz="1100" dirty="0" smtClean="0">
                          <a:solidFill>
                            <a:schemeClr val="tx1">
                              <a:lumMod val="65000"/>
                              <a:lumOff val="35000"/>
                            </a:schemeClr>
                          </a:solidFill>
                          <a:latin typeface="Avenir Book"/>
                          <a:cs typeface="Avenir Book"/>
                        </a:rPr>
                        <a:t>Schedule an Appointment</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24484">
                <a:tc>
                  <a:txBody>
                    <a:bodyPr/>
                    <a:lstStyle/>
                    <a:p>
                      <a:pPr algn="ctr"/>
                      <a:r>
                        <a:rPr lang="en-US" sz="1100" dirty="0" smtClean="0">
                          <a:solidFill>
                            <a:schemeClr val="tx1">
                              <a:lumMod val="65000"/>
                              <a:lumOff val="35000"/>
                            </a:schemeClr>
                          </a:solidFill>
                          <a:latin typeface="Avenir Book"/>
                          <a:cs typeface="Avenir Book"/>
                        </a:rPr>
                        <a:t>Call Financial Assistance</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Complete</a:t>
                      </a:r>
                      <a:r>
                        <a:rPr lang="en-US" sz="1100" baseline="0" dirty="0" smtClean="0">
                          <a:solidFill>
                            <a:schemeClr val="tx1">
                              <a:lumMod val="65000"/>
                              <a:lumOff val="35000"/>
                            </a:schemeClr>
                          </a:solidFill>
                          <a:latin typeface="Avenir Book"/>
                          <a:cs typeface="Avenir Book"/>
                        </a:rPr>
                        <a:t> Questionnaires</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Post-Visit Survey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Display Pick Up Pharmacy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Find &amp; Change Pharmacy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Past Visit Information</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rgbClr val="FFFFFF"/>
                          </a:solidFill>
                          <a:latin typeface="Avenir Book"/>
                          <a:cs typeface="Avenir Book"/>
                        </a:rPr>
                        <a:t>Release 3 Scope</a:t>
                      </a:r>
                      <a:endParaRPr lang="en-US" sz="1100" dirty="0">
                        <a:solidFill>
                          <a:srgbClr val="FFFFFF"/>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bl>
          </a:graphicData>
        </a:graphic>
      </p:graphicFrame>
      <p:pic>
        <p:nvPicPr>
          <p:cNvPr id="31" name="Picture 30"/>
          <p:cNvPicPr>
            <a:picLocks noChangeAspect="1"/>
          </p:cNvPicPr>
          <p:nvPr/>
        </p:nvPicPr>
        <p:blipFill>
          <a:blip r:embed="rId4">
            <a:duotone>
              <a:schemeClr val="bg2">
                <a:shade val="45000"/>
                <a:satMod val="135000"/>
              </a:schemeClr>
              <a:prstClr val="white"/>
            </a:duotone>
          </a:blip>
          <a:stretch>
            <a:fillRect/>
          </a:stretch>
        </p:blipFill>
        <p:spPr>
          <a:xfrm>
            <a:off x="8270650" y="2009776"/>
            <a:ext cx="237743" cy="237743"/>
          </a:xfrm>
          <a:prstGeom prst="rect">
            <a:avLst/>
          </a:prstGeom>
        </p:spPr>
      </p:pic>
      <p:sp>
        <p:nvSpPr>
          <p:cNvPr id="32" name="TextBox 31"/>
          <p:cNvSpPr txBox="1"/>
          <p:nvPr/>
        </p:nvSpPr>
        <p:spPr>
          <a:xfrm>
            <a:off x="7814679" y="651917"/>
            <a:ext cx="1149684" cy="153888"/>
          </a:xfrm>
          <a:prstGeom prst="rect">
            <a:avLst/>
          </a:prstGeom>
          <a:noFill/>
        </p:spPr>
        <p:txBody>
          <a:bodyPr wrap="square" lIns="0" tIns="0" rIns="0" bIns="0" rtlCol="0">
            <a:spAutoFit/>
          </a:bodyPr>
          <a:lstStyle/>
          <a:p>
            <a:pPr algn="ctr"/>
            <a:r>
              <a:rPr lang="en-US" sz="1000" dirty="0" smtClean="0">
                <a:latin typeface="Avenir Book"/>
                <a:cs typeface="Avenir Book"/>
              </a:rPr>
              <a:t>Acceleration Scope</a:t>
            </a:r>
          </a:p>
        </p:txBody>
      </p:sp>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8270650" y="3475453"/>
            <a:ext cx="237743" cy="237743"/>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8261505" y="4186486"/>
            <a:ext cx="256032" cy="256032"/>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blip>
          <a:stretch>
            <a:fillRect/>
          </a:stretch>
        </p:blipFill>
        <p:spPr>
          <a:xfrm>
            <a:off x="8269667" y="4921250"/>
            <a:ext cx="239708" cy="256032"/>
          </a:xfrm>
          <a:prstGeom prst="rect">
            <a:avLst/>
          </a:prstGeom>
        </p:spPr>
      </p:pic>
      <p:pic>
        <p:nvPicPr>
          <p:cNvPr id="37" name="Picture 36"/>
          <p:cNvPicPr>
            <a:picLocks noChangeAspect="1"/>
          </p:cNvPicPr>
          <p:nvPr/>
        </p:nvPicPr>
        <p:blipFill>
          <a:blip r:embed="rId8">
            <a:duotone>
              <a:schemeClr val="bg2">
                <a:shade val="45000"/>
                <a:satMod val="135000"/>
              </a:schemeClr>
              <a:prstClr val="white"/>
            </a:duotone>
          </a:blip>
          <a:stretch>
            <a:fillRect/>
          </a:stretch>
        </p:blipFill>
        <p:spPr>
          <a:xfrm>
            <a:off x="8206641" y="5601872"/>
            <a:ext cx="365760" cy="365760"/>
          </a:xfrm>
          <a:prstGeom prst="rect">
            <a:avLst/>
          </a:prstGeom>
        </p:spPr>
      </p:pic>
      <p:grpSp>
        <p:nvGrpSpPr>
          <p:cNvPr id="38" name="Group 37"/>
          <p:cNvGrpSpPr/>
          <p:nvPr/>
        </p:nvGrpSpPr>
        <p:grpSpPr>
          <a:xfrm>
            <a:off x="7942702" y="6405888"/>
            <a:ext cx="893639" cy="237743"/>
            <a:chOff x="7939633" y="6215388"/>
            <a:chExt cx="893639" cy="237743"/>
          </a:xfrm>
        </p:grpSpPr>
        <p:pic>
          <p:nvPicPr>
            <p:cNvPr id="39" name="Picture 38"/>
            <p:cNvPicPr>
              <a:picLocks noChangeAspect="1"/>
            </p:cNvPicPr>
            <p:nvPr/>
          </p:nvPicPr>
          <p:blipFill>
            <a:blip r:embed="rId9">
              <a:lum bright="70000" contrast="-70000"/>
            </a:blip>
            <a:stretch>
              <a:fillRect/>
            </a:stretch>
          </p:blipFill>
          <p:spPr>
            <a:xfrm>
              <a:off x="8268977" y="6215388"/>
              <a:ext cx="237743" cy="237743"/>
            </a:xfrm>
            <a:prstGeom prst="rect">
              <a:avLst/>
            </a:prstGeom>
          </p:spPr>
        </p:pic>
        <p:pic>
          <p:nvPicPr>
            <p:cNvPr id="40" name="Picture 39"/>
            <p:cNvPicPr>
              <a:picLocks noChangeAspect="1"/>
            </p:cNvPicPr>
            <p:nvPr/>
          </p:nvPicPr>
          <p:blipFill>
            <a:blip r:embed="rId10">
              <a:lum bright="70000" contrast="-70000"/>
            </a:blip>
            <a:stretch>
              <a:fillRect/>
            </a:stretch>
          </p:blipFill>
          <p:spPr>
            <a:xfrm>
              <a:off x="8598322" y="6216784"/>
              <a:ext cx="234950" cy="234950"/>
            </a:xfrm>
            <a:prstGeom prst="rect">
              <a:avLst/>
            </a:prstGeom>
          </p:spPr>
        </p:pic>
        <p:pic>
          <p:nvPicPr>
            <p:cNvPr id="41" name="Picture 40"/>
            <p:cNvPicPr>
              <a:picLocks noChangeAspect="1"/>
            </p:cNvPicPr>
            <p:nvPr/>
          </p:nvPicPr>
          <p:blipFill>
            <a:blip r:embed="rId11">
              <a:lum bright="70000" contrast="-70000"/>
            </a:blip>
            <a:stretch>
              <a:fillRect/>
            </a:stretch>
          </p:blipFill>
          <p:spPr>
            <a:xfrm>
              <a:off x="7939633" y="6215388"/>
              <a:ext cx="237743" cy="237743"/>
            </a:xfrm>
            <a:prstGeom prst="rect">
              <a:avLst/>
            </a:prstGeom>
          </p:spPr>
        </p:pic>
      </p:grpSp>
      <p:pic>
        <p:nvPicPr>
          <p:cNvPr id="42" name="Picture 41"/>
          <p:cNvPicPr>
            <a:picLocks noChangeAspect="1"/>
          </p:cNvPicPr>
          <p:nvPr/>
        </p:nvPicPr>
        <p:blipFill>
          <a:blip r:embed="rId12">
            <a:duotone>
              <a:schemeClr val="bg2">
                <a:shade val="45000"/>
                <a:satMod val="135000"/>
              </a:schemeClr>
              <a:prstClr val="white"/>
            </a:duotone>
          </a:blip>
          <a:stretch>
            <a:fillRect/>
          </a:stretch>
        </p:blipFill>
        <p:spPr>
          <a:xfrm>
            <a:off x="8252955" y="2711450"/>
            <a:ext cx="274320" cy="274320"/>
          </a:xfrm>
          <a:prstGeom prst="rect">
            <a:avLst/>
          </a:prstGeom>
        </p:spPr>
      </p:pic>
      <p:pic>
        <p:nvPicPr>
          <p:cNvPr id="43" name="Picture 42"/>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8270650" y="1273176"/>
            <a:ext cx="237743" cy="237743"/>
          </a:xfrm>
          <a:prstGeom prst="rect">
            <a:avLst/>
          </a:prstGeom>
        </p:spPr>
      </p:pic>
      <p:sp>
        <p:nvSpPr>
          <p:cNvPr id="22" name="Rectangle 21"/>
          <p:cNvSpPr/>
          <p:nvPr/>
        </p:nvSpPr>
        <p:spPr bwMode="auto">
          <a:xfrm>
            <a:off x="3015413" y="5873749"/>
            <a:ext cx="4690312" cy="822960"/>
          </a:xfrm>
          <a:prstGeom prst="rect">
            <a:avLst/>
          </a:prstGeom>
          <a:solidFill>
            <a:schemeClr val="accent3">
              <a:lumMod val="20000"/>
              <a:lumOff val="80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400" b="1" dirty="0">
                <a:latin typeface="Avenir Book"/>
                <a:cs typeface="Avenir Book"/>
              </a:rPr>
              <a:t>User </a:t>
            </a:r>
            <a:r>
              <a:rPr lang="en-US" sz="1400" b="1" dirty="0" smtClean="0">
                <a:latin typeface="Avenir Book"/>
                <a:cs typeface="Avenir Book"/>
              </a:rPr>
              <a:t>Stories</a:t>
            </a:r>
            <a:endParaRPr lang="en-US" sz="1400" b="1" dirty="0">
              <a:latin typeface="Avenir Book"/>
              <a:cs typeface="Avenir Book"/>
            </a:endParaRPr>
          </a:p>
          <a:p>
            <a:r>
              <a:rPr lang="en-US" sz="1000" b="1" dirty="0">
                <a:latin typeface="Avenir Book"/>
                <a:cs typeface="Avenir Book"/>
              </a:rPr>
              <a:t>US43871: Digital Identity Management Work Supporting Single Message Box</a:t>
            </a:r>
          </a:p>
          <a:p>
            <a:r>
              <a:rPr lang="en-US" sz="1000" b="1" dirty="0">
                <a:latin typeface="Avenir Book"/>
                <a:cs typeface="Avenir Book"/>
              </a:rPr>
              <a:t>US43870: [R3} [EPIC] Single Message Box with Email from All Care Team Members Across Regions</a:t>
            </a:r>
          </a:p>
        </p:txBody>
      </p:sp>
    </p:spTree>
    <p:extLst>
      <p:ext uri="{BB962C8B-B14F-4D97-AF65-F5344CB8AC3E}">
        <p14:creationId xmlns:p14="http://schemas.microsoft.com/office/powerpoint/2010/main" val="18665920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6050" y="770827"/>
            <a:ext cx="2734056" cy="4856265"/>
          </a:xfrm>
          <a:prstGeom prst="rect">
            <a:avLst/>
          </a:prstGeom>
          <a:ln>
            <a:solidFill>
              <a:schemeClr val="bg1">
                <a:lumMod val="50000"/>
              </a:schemeClr>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Pay Now (R3) Discovery &amp; Foundation</a:t>
            </a:r>
            <a:endParaRPr lang="en-US" sz="2200" b="0" dirty="0">
              <a:latin typeface="Avenir Book"/>
              <a:cs typeface="Avenir Book"/>
            </a:endParaRPr>
          </a:p>
        </p:txBody>
      </p:sp>
      <p:sp>
        <p:nvSpPr>
          <p:cNvPr id="2" name="TextBox 1"/>
          <p:cNvSpPr txBox="1"/>
          <p:nvPr/>
        </p:nvSpPr>
        <p:spPr>
          <a:xfrm>
            <a:off x="3047163" y="692687"/>
            <a:ext cx="4652212" cy="4767458"/>
          </a:xfrm>
          <a:prstGeom prst="rect">
            <a:avLst/>
          </a:prstGeom>
          <a:noFill/>
        </p:spPr>
        <p:txBody>
          <a:bodyPr wrap="square" lIns="0" tIns="0" rIns="0" bIns="0" rtlCol="0">
            <a:spAutoFit/>
          </a:bodyPr>
          <a:lstStyle/>
          <a:p>
            <a:r>
              <a:rPr lang="en-US" sz="1700" b="1" dirty="0" smtClean="0">
                <a:latin typeface="Avenir Book"/>
                <a:cs typeface="Avenir Book"/>
              </a:rPr>
              <a:t>Consumer Experience</a:t>
            </a:r>
          </a:p>
          <a:p>
            <a:pPr>
              <a:lnSpc>
                <a:spcPct val="90000"/>
              </a:lnSpc>
            </a:pPr>
            <a:endParaRPr lang="en-US" sz="800" dirty="0" smtClean="0">
              <a:latin typeface="Avenir Book"/>
              <a:cs typeface="Avenir Book"/>
            </a:endParaRPr>
          </a:p>
          <a:p>
            <a:pPr>
              <a:lnSpc>
                <a:spcPct val="90000"/>
              </a:lnSpc>
            </a:pPr>
            <a:r>
              <a:rPr lang="en-US" sz="1400" dirty="0" smtClean="0">
                <a:latin typeface="Avenir Book"/>
                <a:cs typeface="Avenir Book"/>
              </a:rPr>
              <a:t>For relevant appointments, members will be able to quickly and easily pay in advance for estimated future appointment costs (</a:t>
            </a:r>
            <a:r>
              <a:rPr lang="en-US" sz="1400" dirty="0" err="1" smtClean="0">
                <a:latin typeface="Avenir Book"/>
                <a:cs typeface="Avenir Book"/>
              </a:rPr>
              <a:t>ie</a:t>
            </a:r>
            <a:r>
              <a:rPr lang="en-US" sz="1400" dirty="0" smtClean="0">
                <a:latin typeface="Avenir Book"/>
                <a:cs typeface="Avenir Book"/>
              </a:rPr>
              <a:t>. copays), using a payment method stored in the app. Members will receive cost disclaimer messaging informing them of potential added costs, and will be able to keep up with progress on their deductible with the accumulation tracking visualization.</a:t>
            </a:r>
          </a:p>
          <a:p>
            <a:pPr>
              <a:lnSpc>
                <a:spcPct val="90000"/>
              </a:lnSpc>
            </a:pPr>
            <a:endParaRPr lang="en-US" sz="800" dirty="0">
              <a:latin typeface="Avenir Book"/>
              <a:cs typeface="Avenir Book"/>
            </a:endParaRPr>
          </a:p>
          <a:p>
            <a:r>
              <a:rPr lang="en-US" sz="1700" b="1" dirty="0" smtClean="0">
                <a:latin typeface="Avenir Book"/>
                <a:cs typeface="Avenir Book"/>
              </a:rPr>
              <a:t>Value to Member</a:t>
            </a:r>
          </a:p>
          <a:p>
            <a:endParaRPr lang="en-US" sz="800" b="1" dirty="0" smtClean="0">
              <a:latin typeface="Avenir Book"/>
              <a:cs typeface="Avenir Book"/>
            </a:endParaRPr>
          </a:p>
          <a:p>
            <a:pPr>
              <a:lnSpc>
                <a:spcPct val="90000"/>
              </a:lnSpc>
            </a:pPr>
            <a:r>
              <a:rPr lang="en-US" sz="1400" dirty="0" smtClean="0">
                <a:latin typeface="Avenir Book"/>
                <a:cs typeface="Avenir Book"/>
              </a:rPr>
              <a:t>Mobile payments will transform the consumer financial experience, streamlining the appointment process and minimizing known pain points around cost and benefit comprehension. By pre-paying, members will be able to arrive at an appointment and focus on care, not payments.</a:t>
            </a:r>
          </a:p>
          <a:p>
            <a:pPr>
              <a:lnSpc>
                <a:spcPct val="90000"/>
              </a:lnSpc>
            </a:pPr>
            <a:endParaRPr lang="en-US" sz="800" b="1" dirty="0">
              <a:latin typeface="Avenir Book"/>
              <a:cs typeface="Avenir Book"/>
            </a:endParaRPr>
          </a:p>
          <a:p>
            <a:r>
              <a:rPr lang="en-US" sz="1700" b="1" dirty="0" smtClean="0">
                <a:latin typeface="Avenir Book"/>
                <a:cs typeface="Avenir Book"/>
              </a:rPr>
              <a:t>Operational Value</a:t>
            </a:r>
          </a:p>
          <a:p>
            <a:endParaRPr lang="en-US" sz="800" b="1" dirty="0" smtClean="0">
              <a:latin typeface="Avenir Book"/>
              <a:cs typeface="Avenir Book"/>
            </a:endParaRPr>
          </a:p>
          <a:p>
            <a:r>
              <a:rPr lang="en-US" sz="1400" dirty="0" smtClean="0">
                <a:latin typeface="Avenir Book"/>
                <a:cs typeface="Avenir Book"/>
              </a:rPr>
              <a:t>Kaiser Permanente’s transformed consumer financial experience will drive retention and reuse by making it easy for members to manage their account and payments, and will increase total payments received while reducing the number of billing questions and complaints received.</a:t>
            </a:r>
            <a:endParaRPr lang="en-US" sz="1400" dirty="0">
              <a:latin typeface="Avenir Book"/>
              <a:cs typeface="Avenir Book"/>
            </a:endParaRPr>
          </a:p>
        </p:txBody>
      </p:sp>
      <p:graphicFrame>
        <p:nvGraphicFramePr>
          <p:cNvPr id="30" name="Table 29"/>
          <p:cNvGraphicFramePr>
            <a:graphicFrameLocks noGrp="1"/>
          </p:cNvGraphicFramePr>
          <p:nvPr>
            <p:extLst>
              <p:ext uri="{D42A27DB-BD31-4B8C-83A1-F6EECF244321}">
                <p14:modId xmlns:p14="http://schemas.microsoft.com/office/powerpoint/2010/main" val="1829828630"/>
              </p:ext>
            </p:extLst>
          </p:nvPr>
        </p:nvGraphicFramePr>
        <p:xfrm>
          <a:off x="7794018" y="853063"/>
          <a:ext cx="1149684" cy="5856250"/>
        </p:xfrm>
        <a:graphic>
          <a:graphicData uri="http://schemas.openxmlformats.org/drawingml/2006/table">
            <a:tbl>
              <a:tblPr bandRow="1">
                <a:tableStyleId>{FABFCF23-3B69-468F-B69F-88F6DE6A72F2}</a:tableStyleId>
              </a:tblPr>
              <a:tblGrid>
                <a:gridCol w="1149684"/>
              </a:tblGrid>
              <a:tr h="724484">
                <a:tc>
                  <a:txBody>
                    <a:bodyPr/>
                    <a:lstStyle/>
                    <a:p>
                      <a:pPr algn="ctr"/>
                      <a:r>
                        <a:rPr lang="en-US" sz="1100" dirty="0" smtClean="0">
                          <a:solidFill>
                            <a:schemeClr val="tx1">
                              <a:lumMod val="65000"/>
                              <a:lumOff val="35000"/>
                            </a:schemeClr>
                          </a:solidFill>
                          <a:latin typeface="Avenir Book"/>
                          <a:cs typeface="Avenir Book"/>
                        </a:rPr>
                        <a:t>Schedule an Appointment</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24484">
                <a:tc>
                  <a:txBody>
                    <a:bodyPr/>
                    <a:lstStyle/>
                    <a:p>
                      <a:pPr algn="ctr"/>
                      <a:r>
                        <a:rPr lang="en-US" sz="1100" dirty="0" smtClean="0">
                          <a:solidFill>
                            <a:schemeClr val="tx1">
                              <a:lumMod val="65000"/>
                              <a:lumOff val="35000"/>
                            </a:schemeClr>
                          </a:solidFill>
                          <a:latin typeface="Avenir Book"/>
                          <a:cs typeface="Avenir Book"/>
                        </a:rPr>
                        <a:t>Call Financial Assistance</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Complete</a:t>
                      </a:r>
                      <a:r>
                        <a:rPr lang="en-US" sz="1100" baseline="0" dirty="0" smtClean="0">
                          <a:solidFill>
                            <a:schemeClr val="tx1">
                              <a:lumMod val="65000"/>
                              <a:lumOff val="35000"/>
                            </a:schemeClr>
                          </a:solidFill>
                          <a:latin typeface="Avenir Book"/>
                          <a:cs typeface="Avenir Book"/>
                        </a:rPr>
                        <a:t> Questionnaires</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Post-Visit Survey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Display Pick Up Pharmacy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Find &amp; Change Pharmacy</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chemeClr val="tx1">
                              <a:lumMod val="65000"/>
                              <a:lumOff val="35000"/>
                            </a:schemeClr>
                          </a:solidFill>
                          <a:latin typeface="Avenir Book"/>
                          <a:cs typeface="Avenir Book"/>
                        </a:rPr>
                        <a:t>Past Visit Information</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rgbClr val="FFFFFF"/>
                          </a:solidFill>
                          <a:latin typeface="Avenir Book"/>
                          <a:cs typeface="Avenir Book"/>
                        </a:rPr>
                        <a:t>Release 3 Scope</a:t>
                      </a:r>
                      <a:endParaRPr lang="en-US" sz="1100" dirty="0">
                        <a:solidFill>
                          <a:srgbClr val="FFFFFF"/>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bl>
          </a:graphicData>
        </a:graphic>
      </p:graphicFrame>
      <p:pic>
        <p:nvPicPr>
          <p:cNvPr id="31" name="Picture 30"/>
          <p:cNvPicPr>
            <a:picLocks noChangeAspect="1"/>
          </p:cNvPicPr>
          <p:nvPr/>
        </p:nvPicPr>
        <p:blipFill>
          <a:blip r:embed="rId4">
            <a:duotone>
              <a:schemeClr val="bg2">
                <a:shade val="45000"/>
                <a:satMod val="135000"/>
              </a:schemeClr>
              <a:prstClr val="white"/>
            </a:duotone>
          </a:blip>
          <a:stretch>
            <a:fillRect/>
          </a:stretch>
        </p:blipFill>
        <p:spPr>
          <a:xfrm>
            <a:off x="8270650" y="2009776"/>
            <a:ext cx="237743" cy="237743"/>
          </a:xfrm>
          <a:prstGeom prst="rect">
            <a:avLst/>
          </a:prstGeom>
        </p:spPr>
      </p:pic>
      <p:sp>
        <p:nvSpPr>
          <p:cNvPr id="32" name="TextBox 31"/>
          <p:cNvSpPr txBox="1"/>
          <p:nvPr/>
        </p:nvSpPr>
        <p:spPr>
          <a:xfrm>
            <a:off x="7814679" y="651917"/>
            <a:ext cx="1149684" cy="153888"/>
          </a:xfrm>
          <a:prstGeom prst="rect">
            <a:avLst/>
          </a:prstGeom>
          <a:noFill/>
        </p:spPr>
        <p:txBody>
          <a:bodyPr wrap="square" lIns="0" tIns="0" rIns="0" bIns="0" rtlCol="0">
            <a:spAutoFit/>
          </a:bodyPr>
          <a:lstStyle/>
          <a:p>
            <a:pPr algn="ctr"/>
            <a:r>
              <a:rPr lang="en-US" sz="1000" dirty="0" smtClean="0">
                <a:latin typeface="Avenir Book"/>
                <a:cs typeface="Avenir Book"/>
              </a:rPr>
              <a:t>Acceleration Scope</a:t>
            </a:r>
          </a:p>
        </p:txBody>
      </p:sp>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8270650" y="3475453"/>
            <a:ext cx="237743" cy="237743"/>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8261505" y="4186486"/>
            <a:ext cx="256032" cy="256032"/>
          </a:xfrm>
          <a:prstGeom prst="rect">
            <a:avLst/>
          </a:prstGeom>
        </p:spPr>
      </p:pic>
      <p:pic>
        <p:nvPicPr>
          <p:cNvPr id="36" name="Picture 35"/>
          <p:cNvPicPr>
            <a:picLocks noChangeAspect="1"/>
          </p:cNvPicPr>
          <p:nvPr/>
        </p:nvPicPr>
        <p:blipFill>
          <a:blip r:embed="rId7">
            <a:duotone>
              <a:schemeClr val="bg2">
                <a:shade val="45000"/>
                <a:satMod val="135000"/>
              </a:schemeClr>
              <a:prstClr val="white"/>
            </a:duotone>
          </a:blip>
          <a:stretch>
            <a:fillRect/>
          </a:stretch>
        </p:blipFill>
        <p:spPr>
          <a:xfrm>
            <a:off x="8269667" y="4921250"/>
            <a:ext cx="239708" cy="256032"/>
          </a:xfrm>
          <a:prstGeom prst="rect">
            <a:avLst/>
          </a:prstGeom>
        </p:spPr>
      </p:pic>
      <p:pic>
        <p:nvPicPr>
          <p:cNvPr id="37" name="Picture 36"/>
          <p:cNvPicPr>
            <a:picLocks noChangeAspect="1"/>
          </p:cNvPicPr>
          <p:nvPr/>
        </p:nvPicPr>
        <p:blipFill>
          <a:blip r:embed="rId8">
            <a:duotone>
              <a:schemeClr val="bg2">
                <a:shade val="45000"/>
                <a:satMod val="135000"/>
              </a:schemeClr>
              <a:prstClr val="white"/>
            </a:duotone>
          </a:blip>
          <a:stretch>
            <a:fillRect/>
          </a:stretch>
        </p:blipFill>
        <p:spPr>
          <a:xfrm>
            <a:off x="8206641" y="5601872"/>
            <a:ext cx="365760" cy="365760"/>
          </a:xfrm>
          <a:prstGeom prst="rect">
            <a:avLst/>
          </a:prstGeom>
        </p:spPr>
      </p:pic>
      <p:grpSp>
        <p:nvGrpSpPr>
          <p:cNvPr id="38" name="Group 37"/>
          <p:cNvGrpSpPr/>
          <p:nvPr/>
        </p:nvGrpSpPr>
        <p:grpSpPr>
          <a:xfrm>
            <a:off x="7942702" y="6405888"/>
            <a:ext cx="893639" cy="237743"/>
            <a:chOff x="7939633" y="6215388"/>
            <a:chExt cx="893639" cy="237743"/>
          </a:xfrm>
        </p:grpSpPr>
        <p:pic>
          <p:nvPicPr>
            <p:cNvPr id="39" name="Picture 38"/>
            <p:cNvPicPr>
              <a:picLocks noChangeAspect="1"/>
            </p:cNvPicPr>
            <p:nvPr/>
          </p:nvPicPr>
          <p:blipFill>
            <a:blip r:embed="rId9">
              <a:lum bright="70000" contrast="-70000"/>
            </a:blip>
            <a:stretch>
              <a:fillRect/>
            </a:stretch>
          </p:blipFill>
          <p:spPr>
            <a:xfrm>
              <a:off x="8268977" y="6215388"/>
              <a:ext cx="237743" cy="237743"/>
            </a:xfrm>
            <a:prstGeom prst="rect">
              <a:avLst/>
            </a:prstGeom>
          </p:spPr>
        </p:pic>
        <p:pic>
          <p:nvPicPr>
            <p:cNvPr id="40" name="Picture 39"/>
            <p:cNvPicPr>
              <a:picLocks noChangeAspect="1"/>
            </p:cNvPicPr>
            <p:nvPr/>
          </p:nvPicPr>
          <p:blipFill>
            <a:blip r:embed="rId10">
              <a:lum bright="70000" contrast="-70000"/>
            </a:blip>
            <a:stretch>
              <a:fillRect/>
            </a:stretch>
          </p:blipFill>
          <p:spPr>
            <a:xfrm>
              <a:off x="8598322" y="6216784"/>
              <a:ext cx="234950" cy="234950"/>
            </a:xfrm>
            <a:prstGeom prst="rect">
              <a:avLst/>
            </a:prstGeom>
          </p:spPr>
        </p:pic>
        <p:pic>
          <p:nvPicPr>
            <p:cNvPr id="41" name="Picture 40"/>
            <p:cNvPicPr>
              <a:picLocks noChangeAspect="1"/>
            </p:cNvPicPr>
            <p:nvPr/>
          </p:nvPicPr>
          <p:blipFill>
            <a:blip r:embed="rId11">
              <a:lum bright="70000" contrast="-70000"/>
            </a:blip>
            <a:stretch>
              <a:fillRect/>
            </a:stretch>
          </p:blipFill>
          <p:spPr>
            <a:xfrm>
              <a:off x="7939633" y="6215388"/>
              <a:ext cx="237743" cy="237743"/>
            </a:xfrm>
            <a:prstGeom prst="rect">
              <a:avLst/>
            </a:prstGeom>
          </p:spPr>
        </p:pic>
      </p:grpSp>
      <p:pic>
        <p:nvPicPr>
          <p:cNvPr id="42" name="Picture 41"/>
          <p:cNvPicPr>
            <a:picLocks noChangeAspect="1"/>
          </p:cNvPicPr>
          <p:nvPr/>
        </p:nvPicPr>
        <p:blipFill>
          <a:blip r:embed="rId12">
            <a:duotone>
              <a:schemeClr val="bg2">
                <a:shade val="45000"/>
                <a:satMod val="135000"/>
              </a:schemeClr>
              <a:prstClr val="white"/>
            </a:duotone>
          </a:blip>
          <a:stretch>
            <a:fillRect/>
          </a:stretch>
        </p:blipFill>
        <p:spPr>
          <a:xfrm>
            <a:off x="8252955" y="2711450"/>
            <a:ext cx="274320" cy="274320"/>
          </a:xfrm>
          <a:prstGeom prst="rect">
            <a:avLst/>
          </a:prstGeom>
        </p:spPr>
      </p:pic>
      <p:pic>
        <p:nvPicPr>
          <p:cNvPr id="43" name="Picture 42"/>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8270650" y="1273176"/>
            <a:ext cx="237743" cy="237743"/>
          </a:xfrm>
          <a:prstGeom prst="rect">
            <a:avLst/>
          </a:prstGeom>
        </p:spPr>
      </p:pic>
      <p:sp>
        <p:nvSpPr>
          <p:cNvPr id="18" name="Rectangle 17"/>
          <p:cNvSpPr/>
          <p:nvPr/>
        </p:nvSpPr>
        <p:spPr bwMode="auto">
          <a:xfrm>
            <a:off x="3015413" y="5627092"/>
            <a:ext cx="4690312" cy="1175289"/>
          </a:xfrm>
          <a:prstGeom prst="rect">
            <a:avLst/>
          </a:prstGeom>
          <a:solidFill>
            <a:schemeClr val="accent3">
              <a:lumMod val="20000"/>
              <a:lumOff val="80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400" b="1" dirty="0">
                <a:latin typeface="Avenir Book"/>
                <a:cs typeface="Avenir Book"/>
              </a:rPr>
              <a:t>User </a:t>
            </a:r>
            <a:r>
              <a:rPr lang="en-US" sz="1400" b="1" dirty="0" smtClean="0">
                <a:latin typeface="Avenir Book"/>
                <a:cs typeface="Avenir Book"/>
              </a:rPr>
              <a:t>Stories</a:t>
            </a:r>
            <a:endParaRPr lang="en-US" sz="1000" b="1" dirty="0">
              <a:latin typeface="Avenir Book"/>
              <a:cs typeface="Avenir Book"/>
            </a:endParaRPr>
          </a:p>
          <a:p>
            <a:r>
              <a:rPr lang="en-US" sz="1000" b="1" dirty="0">
                <a:latin typeface="Avenir Book"/>
                <a:cs typeface="Avenir Book"/>
              </a:rPr>
              <a:t>US43918: [R3] [EPIC] Deductible Tracking Progress Bar</a:t>
            </a:r>
          </a:p>
          <a:p>
            <a:r>
              <a:rPr lang="en-US" sz="1000" b="1" dirty="0">
                <a:latin typeface="Avenir Book"/>
                <a:cs typeface="Avenir Book"/>
              </a:rPr>
              <a:t>US43917: [R3] [EPIC] Provide Cost Disclaimers</a:t>
            </a:r>
          </a:p>
          <a:p>
            <a:r>
              <a:rPr lang="en-US" sz="1000" b="1" dirty="0">
                <a:latin typeface="Avenir Book"/>
                <a:cs typeface="Avenir Book"/>
              </a:rPr>
              <a:t>US43916: Add a Credit Card on File</a:t>
            </a:r>
          </a:p>
          <a:p>
            <a:r>
              <a:rPr lang="en-US" sz="1000" b="1" dirty="0">
                <a:latin typeface="Avenir Book"/>
                <a:cs typeface="Avenir Book"/>
              </a:rPr>
              <a:t>US44006: Change Payment Method</a:t>
            </a:r>
          </a:p>
        </p:txBody>
      </p:sp>
    </p:spTree>
    <p:extLst>
      <p:ext uri="{BB962C8B-B14F-4D97-AF65-F5344CB8AC3E}">
        <p14:creationId xmlns:p14="http://schemas.microsoft.com/office/powerpoint/2010/main" val="1816552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71298084"/>
              </p:ext>
            </p:extLst>
          </p:nvPr>
        </p:nvGraphicFramePr>
        <p:xfrm>
          <a:off x="147804" y="996352"/>
          <a:ext cx="8848392" cy="5236136"/>
        </p:xfrm>
        <a:graphic>
          <a:graphicData uri="http://schemas.openxmlformats.org/drawingml/2006/table">
            <a:tbl>
              <a:tblPr firstRow="1" bandRow="1">
                <a:tableStyleId>{2D5ABB26-0587-4C30-8999-92F81FD0307C}</a:tableStyleId>
              </a:tblPr>
              <a:tblGrid>
                <a:gridCol w="4424196"/>
                <a:gridCol w="4424196"/>
              </a:tblGrid>
              <a:tr h="370840">
                <a:tc>
                  <a:txBody>
                    <a:bodyPr/>
                    <a:lstStyle/>
                    <a:p>
                      <a:pPr algn="ctr"/>
                      <a:r>
                        <a:rPr lang="en-US" b="1" dirty="0" smtClean="0">
                          <a:latin typeface="Avenir Book"/>
                          <a:cs typeface="Avenir Book"/>
                        </a:rPr>
                        <a:t>From</a:t>
                      </a:r>
                      <a:endParaRPr lang="en-US" b="1"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algn="ctr"/>
                      <a:r>
                        <a:rPr lang="en-US" b="1" dirty="0" smtClean="0">
                          <a:latin typeface="Avenir Book"/>
                          <a:cs typeface="Avenir Book"/>
                        </a:rPr>
                        <a:t>To</a:t>
                      </a:r>
                      <a:endParaRPr lang="en-US" b="1" dirty="0">
                        <a:latin typeface="Avenir Book"/>
                        <a:cs typeface="Avenir Book"/>
                      </a:endParaRPr>
                    </a:p>
                  </a:txBody>
                  <a:tcPr>
                    <a:lnL w="12700" cap="flat" cmpd="sng" algn="ctr">
                      <a:solidFill>
                        <a:srgbClr val="000000"/>
                      </a:solidFill>
                      <a:prstDash val="solid"/>
                      <a:round/>
                      <a:headEnd type="none" w="med" len="med"/>
                      <a:tailEnd type="none" w="med" len="med"/>
                    </a:lnL>
                  </a:tcPr>
                </a:tc>
              </a:tr>
              <a:tr h="370840">
                <a:tc>
                  <a:txBody>
                    <a:bodyPr/>
                    <a:lstStyle/>
                    <a:p>
                      <a:pPr algn="ctr"/>
                      <a:endParaRPr lang="en-US">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algn="ctr"/>
                      <a:endParaRPr lang="en-US">
                        <a:latin typeface="Avenir Book"/>
                        <a:cs typeface="Avenir Book"/>
                      </a:endParaRPr>
                    </a:p>
                  </a:txBody>
                  <a:tcPr>
                    <a:lnL w="12700" cap="flat" cmpd="sng" algn="ctr">
                      <a:solidFill>
                        <a:srgbClr val="000000"/>
                      </a:solidFill>
                      <a:prstDash val="solid"/>
                      <a:round/>
                      <a:headEnd type="none" w="med" len="med"/>
                      <a:tailEnd type="none" w="med" len="med"/>
                    </a:lnL>
                  </a:tcPr>
                </a:tc>
              </a:tr>
              <a:tr h="370840">
                <a:tc>
                  <a:txBody>
                    <a:bodyPr/>
                    <a:lstStyle/>
                    <a:p>
                      <a:pPr algn="ctr"/>
                      <a:r>
                        <a:rPr lang="en-US" sz="1600" dirty="0" smtClean="0">
                          <a:latin typeface="Avenir Book"/>
                          <a:cs typeface="Avenir Book"/>
                        </a:rPr>
                        <a:t>Process &amp; Policy First</a:t>
                      </a:r>
                      <a:endParaRPr lang="en-US" sz="1600"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algn="ctr"/>
                      <a:r>
                        <a:rPr lang="en-US" sz="1600" dirty="0" smtClean="0">
                          <a:latin typeface="Avenir Book"/>
                          <a:cs typeface="Avenir Book"/>
                        </a:rPr>
                        <a:t>Members First</a:t>
                      </a:r>
                      <a:endParaRPr lang="en-US" sz="1600" dirty="0">
                        <a:latin typeface="Avenir Book"/>
                        <a:cs typeface="Avenir Book"/>
                      </a:endParaRPr>
                    </a:p>
                  </a:txBody>
                  <a:tcPr>
                    <a:lnL w="12700" cap="flat" cmpd="sng" algn="ctr">
                      <a:solidFill>
                        <a:srgbClr val="000000"/>
                      </a:solidFill>
                      <a:prstDash val="solid"/>
                      <a:round/>
                      <a:headEnd type="none" w="med" len="med"/>
                      <a:tailEnd type="none" w="med" len="med"/>
                    </a:lnL>
                  </a:tcPr>
                </a:tc>
              </a:tr>
              <a:tr h="370840">
                <a:tc>
                  <a:txBody>
                    <a:bodyPr/>
                    <a:lstStyle/>
                    <a:p>
                      <a:endParaRPr lang="en-US"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endParaRPr lang="en-US" dirty="0">
                        <a:latin typeface="Avenir Book"/>
                        <a:cs typeface="Avenir Book"/>
                      </a:endParaRPr>
                    </a:p>
                  </a:txBody>
                  <a:tcPr>
                    <a:lnL w="12700" cap="flat" cmpd="sng" algn="ctr">
                      <a:solidFill>
                        <a:srgbClr val="000000"/>
                      </a:solidFill>
                      <a:prstDash val="solid"/>
                      <a:round/>
                      <a:headEnd type="none" w="med" len="med"/>
                      <a:tailEnd type="none" w="med" len="med"/>
                    </a:lnL>
                  </a:tcPr>
                </a:tc>
              </a:tr>
              <a:tr h="370840">
                <a:tc>
                  <a:txBody>
                    <a:bodyPr/>
                    <a:lstStyle/>
                    <a:p>
                      <a:pPr algn="ctr"/>
                      <a:r>
                        <a:rPr lang="en-US" sz="1600" dirty="0" smtClean="0">
                          <a:latin typeface="Avenir Book"/>
                          <a:cs typeface="Avenir Book"/>
                        </a:rPr>
                        <a:t>Focus on Features</a:t>
                      </a:r>
                      <a:endParaRPr lang="en-US" sz="1600"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algn="ctr"/>
                      <a:r>
                        <a:rPr lang="en-US" sz="1600" dirty="0" smtClean="0">
                          <a:latin typeface="Avenir Book"/>
                          <a:cs typeface="Avenir Book"/>
                        </a:rPr>
                        <a:t>Focus on Consumer Experience</a:t>
                      </a:r>
                      <a:endParaRPr lang="en-US" sz="1600" dirty="0">
                        <a:latin typeface="Avenir Book"/>
                        <a:cs typeface="Avenir Book"/>
                      </a:endParaRPr>
                    </a:p>
                  </a:txBody>
                  <a:tcPr>
                    <a:lnL w="12700" cap="flat" cmpd="sng" algn="ctr">
                      <a:solidFill>
                        <a:srgbClr val="000000"/>
                      </a:solidFill>
                      <a:prstDash val="solid"/>
                      <a:round/>
                      <a:headEnd type="none" w="med" len="med"/>
                      <a:tailEnd type="none" w="med" len="med"/>
                    </a:lnL>
                  </a:tcPr>
                </a:tc>
              </a:tr>
              <a:tr h="370840">
                <a:tc>
                  <a:txBody>
                    <a:bodyPr/>
                    <a:lstStyle/>
                    <a:p>
                      <a:pPr algn="ctr"/>
                      <a:endParaRPr lang="en-US" sz="1600"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algn="ctr"/>
                      <a:endParaRPr lang="en-US" sz="1600" dirty="0">
                        <a:latin typeface="Avenir Book"/>
                        <a:cs typeface="Avenir Book"/>
                      </a:endParaRPr>
                    </a:p>
                  </a:txBody>
                  <a:tcPr>
                    <a:lnL w="12700" cap="flat" cmpd="sng" algn="ctr">
                      <a:solidFill>
                        <a:srgbClr val="000000"/>
                      </a:solidFill>
                      <a:prstDash val="solid"/>
                      <a:round/>
                      <a:headEnd type="none" w="med" len="med"/>
                      <a:tailEnd type="none" w="med" len="med"/>
                    </a:lnL>
                  </a:tcPr>
                </a:tc>
              </a:tr>
              <a:tr h="415216">
                <a:tc>
                  <a:txBody>
                    <a:bodyPr/>
                    <a:lstStyle/>
                    <a:p>
                      <a:pPr algn="ctr"/>
                      <a:r>
                        <a:rPr lang="en-US" sz="1600" dirty="0" smtClean="0">
                          <a:latin typeface="Avenir Book"/>
                          <a:cs typeface="Avenir Book"/>
                        </a:rPr>
                        <a:t>18+</a:t>
                      </a:r>
                      <a:r>
                        <a:rPr lang="en-US" sz="1600" baseline="0" dirty="0" smtClean="0">
                          <a:latin typeface="Avenir Book"/>
                          <a:cs typeface="Avenir Book"/>
                        </a:rPr>
                        <a:t> Month Ideation &amp; Development</a:t>
                      </a:r>
                      <a:endParaRPr lang="en-US" sz="1600"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marL="0" marR="0" indent="0" algn="ctr" defTabSz="913668" rtl="0" eaLnBrk="1" fontAlgn="auto" latinLnBrk="0" hangingPunct="1">
                        <a:lnSpc>
                          <a:spcPct val="100000"/>
                        </a:lnSpc>
                        <a:spcBef>
                          <a:spcPts val="0"/>
                        </a:spcBef>
                        <a:spcAft>
                          <a:spcPts val="0"/>
                        </a:spcAft>
                        <a:buClrTx/>
                        <a:buSzTx/>
                        <a:buFontTx/>
                        <a:buNone/>
                        <a:tabLst/>
                        <a:defRPr/>
                      </a:pPr>
                      <a:r>
                        <a:rPr lang="en-US" sz="1600" dirty="0" smtClean="0">
                          <a:latin typeface="Avenir Book"/>
                          <a:cs typeface="Avenir Book"/>
                        </a:rPr>
                        <a:t>9 Month Ideation &amp; Development</a:t>
                      </a:r>
                    </a:p>
                  </a:txBody>
                  <a:tcPr>
                    <a:lnL w="12700" cap="flat" cmpd="sng" algn="ctr">
                      <a:solidFill>
                        <a:srgbClr val="000000"/>
                      </a:solidFill>
                      <a:prstDash val="solid"/>
                      <a:round/>
                      <a:headEnd type="none" w="med" len="med"/>
                      <a:tailEnd type="none" w="med" len="med"/>
                    </a:lnL>
                  </a:tcPr>
                </a:tc>
              </a:tr>
              <a:tr h="370840">
                <a:tc>
                  <a:txBody>
                    <a:bodyPr/>
                    <a:lstStyle/>
                    <a:p>
                      <a:pPr algn="ctr"/>
                      <a:endParaRPr lang="en-US" sz="1600"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algn="ctr"/>
                      <a:endParaRPr lang="en-US" sz="1600" dirty="0">
                        <a:latin typeface="Avenir Book"/>
                        <a:cs typeface="Avenir Book"/>
                      </a:endParaRPr>
                    </a:p>
                  </a:txBody>
                  <a:tcPr>
                    <a:lnL w="12700" cap="flat" cmpd="sng" algn="ctr">
                      <a:solidFill>
                        <a:srgbClr val="000000"/>
                      </a:solidFill>
                      <a:prstDash val="solid"/>
                      <a:round/>
                      <a:headEnd type="none" w="med" len="med"/>
                      <a:tailEnd type="none" w="med" len="med"/>
                    </a:lnL>
                  </a:tcPr>
                </a:tc>
              </a:tr>
              <a:tr h="370840">
                <a:tc>
                  <a:txBody>
                    <a:bodyPr/>
                    <a:lstStyle/>
                    <a:p>
                      <a:pPr marL="0" marR="0" indent="0" algn="ctr" defTabSz="913668" rtl="0" eaLnBrk="1" fontAlgn="auto" latinLnBrk="0" hangingPunct="1">
                        <a:lnSpc>
                          <a:spcPct val="100000"/>
                        </a:lnSpc>
                        <a:spcBef>
                          <a:spcPts val="0"/>
                        </a:spcBef>
                        <a:spcAft>
                          <a:spcPts val="0"/>
                        </a:spcAft>
                        <a:buClrTx/>
                        <a:buSzTx/>
                        <a:buFontTx/>
                        <a:buNone/>
                        <a:tabLst/>
                        <a:defRPr/>
                      </a:pPr>
                      <a:r>
                        <a:rPr lang="en-US" sz="1600" dirty="0" smtClean="0">
                          <a:latin typeface="Avenir Book"/>
                          <a:cs typeface="Avenir Book"/>
                        </a:rPr>
                        <a:t>Divide &amp; Conquer</a:t>
                      </a:r>
                    </a:p>
                  </a:txBody>
                  <a:tcPr>
                    <a:lnR w="12700" cap="flat" cmpd="sng" algn="ctr">
                      <a:solidFill>
                        <a:srgbClr val="000000"/>
                      </a:solidFill>
                      <a:prstDash val="solid"/>
                      <a:round/>
                      <a:headEnd type="none" w="med" len="med"/>
                      <a:tailEnd type="none" w="med" len="med"/>
                    </a:lnR>
                  </a:tcPr>
                </a:tc>
                <a:tc>
                  <a:txBody>
                    <a:bodyPr/>
                    <a:lstStyle/>
                    <a:p>
                      <a:pPr marL="0" marR="0" indent="0" algn="ctr" defTabSz="913668" rtl="0" eaLnBrk="1" fontAlgn="auto" latinLnBrk="0" hangingPunct="1">
                        <a:lnSpc>
                          <a:spcPct val="100000"/>
                        </a:lnSpc>
                        <a:spcBef>
                          <a:spcPts val="0"/>
                        </a:spcBef>
                        <a:spcAft>
                          <a:spcPts val="0"/>
                        </a:spcAft>
                        <a:buClrTx/>
                        <a:buSzTx/>
                        <a:buFontTx/>
                        <a:buNone/>
                        <a:tabLst/>
                        <a:defRPr/>
                      </a:pPr>
                      <a:r>
                        <a:rPr lang="en-US" sz="1600" dirty="0" smtClean="0">
                          <a:latin typeface="Avenir Book"/>
                          <a:cs typeface="Avenir Book"/>
                        </a:rPr>
                        <a:t>Rapid, Iterative</a:t>
                      </a:r>
                      <a:r>
                        <a:rPr lang="en-US" sz="1600" baseline="0" dirty="0" smtClean="0">
                          <a:latin typeface="Avenir Book"/>
                          <a:cs typeface="Avenir Book"/>
                        </a:rPr>
                        <a:t> Collaboration</a:t>
                      </a:r>
                      <a:endParaRPr lang="en-US" sz="1600" dirty="0" smtClean="0">
                        <a:latin typeface="Avenir Book"/>
                        <a:cs typeface="Avenir Book"/>
                      </a:endParaRPr>
                    </a:p>
                  </a:txBody>
                  <a:tcPr>
                    <a:lnL w="12700" cap="flat" cmpd="sng" algn="ctr">
                      <a:solidFill>
                        <a:srgbClr val="000000"/>
                      </a:solidFill>
                      <a:prstDash val="solid"/>
                      <a:round/>
                      <a:headEnd type="none" w="med" len="med"/>
                      <a:tailEnd type="none" w="med" len="med"/>
                    </a:lnL>
                  </a:tcPr>
                </a:tc>
              </a:tr>
              <a:tr h="370840">
                <a:tc>
                  <a:txBody>
                    <a:bodyPr/>
                    <a:lstStyle/>
                    <a:p>
                      <a:pPr algn="ctr"/>
                      <a:endParaRPr lang="en-US" sz="1600"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algn="ctr"/>
                      <a:endParaRPr lang="en-US" sz="1600" dirty="0">
                        <a:latin typeface="Avenir Book"/>
                        <a:cs typeface="Avenir Book"/>
                      </a:endParaRPr>
                    </a:p>
                  </a:txBody>
                  <a:tcPr>
                    <a:lnL w="12700" cap="flat" cmpd="sng" algn="ctr">
                      <a:solidFill>
                        <a:srgbClr val="000000"/>
                      </a:solidFill>
                      <a:prstDash val="solid"/>
                      <a:round/>
                      <a:headEnd type="none" w="med" len="med"/>
                      <a:tailEnd type="none" w="med" len="med"/>
                    </a:lnL>
                  </a:tcPr>
                </a:tc>
              </a:tr>
              <a:tr h="370840">
                <a:tc>
                  <a:txBody>
                    <a:bodyPr/>
                    <a:lstStyle/>
                    <a:p>
                      <a:pPr algn="ctr"/>
                      <a:r>
                        <a:rPr lang="en-US" sz="1600" dirty="0" smtClean="0">
                          <a:latin typeface="Avenir Book"/>
                          <a:cs typeface="Avenir Book"/>
                        </a:rPr>
                        <a:t>Precedent</a:t>
                      </a:r>
                      <a:endParaRPr lang="en-US" sz="1600"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algn="ctr"/>
                      <a:r>
                        <a:rPr lang="en-US" sz="1600" dirty="0" smtClean="0">
                          <a:latin typeface="Avenir Book"/>
                          <a:cs typeface="Avenir Book"/>
                        </a:rPr>
                        <a:t>Innovation</a:t>
                      </a:r>
                      <a:endParaRPr lang="en-US" sz="1600" dirty="0">
                        <a:latin typeface="Avenir Book"/>
                        <a:cs typeface="Avenir Book"/>
                      </a:endParaRPr>
                    </a:p>
                  </a:txBody>
                  <a:tcPr>
                    <a:lnL w="12700" cap="flat" cmpd="sng" algn="ctr">
                      <a:solidFill>
                        <a:srgbClr val="000000"/>
                      </a:solidFill>
                      <a:prstDash val="solid"/>
                      <a:round/>
                      <a:headEnd type="none" w="med" len="med"/>
                      <a:tailEnd type="none" w="med" len="med"/>
                    </a:lnL>
                  </a:tcPr>
                </a:tc>
              </a:tr>
              <a:tr h="370840">
                <a:tc>
                  <a:txBody>
                    <a:bodyPr/>
                    <a:lstStyle/>
                    <a:p>
                      <a:pPr algn="ctr"/>
                      <a:endParaRPr lang="en-US" sz="1600"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algn="ctr"/>
                      <a:endParaRPr lang="en-US" sz="1600" dirty="0">
                        <a:latin typeface="Avenir Book"/>
                        <a:cs typeface="Avenir Book"/>
                      </a:endParaRPr>
                    </a:p>
                  </a:txBody>
                  <a:tcPr>
                    <a:lnL w="12700" cap="flat" cmpd="sng" algn="ctr">
                      <a:solidFill>
                        <a:srgbClr val="000000"/>
                      </a:solidFill>
                      <a:prstDash val="solid"/>
                      <a:round/>
                      <a:headEnd type="none" w="med" len="med"/>
                      <a:tailEnd type="none" w="med" len="med"/>
                    </a:lnL>
                  </a:tcPr>
                </a:tc>
              </a:tr>
              <a:tr h="370840">
                <a:tc>
                  <a:txBody>
                    <a:bodyPr/>
                    <a:lstStyle/>
                    <a:p>
                      <a:pPr algn="ctr"/>
                      <a:r>
                        <a:rPr lang="en-US" sz="1600" dirty="0" smtClean="0">
                          <a:latin typeface="Avenir Book"/>
                          <a:cs typeface="Avenir Book"/>
                        </a:rPr>
                        <a:t>Focus on Impediments</a:t>
                      </a:r>
                      <a:endParaRPr lang="en-US" sz="1600"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algn="ctr"/>
                      <a:r>
                        <a:rPr lang="en-US" sz="1600" baseline="0" dirty="0" smtClean="0">
                          <a:latin typeface="Avenir Book"/>
                          <a:cs typeface="Avenir Book"/>
                        </a:rPr>
                        <a:t>Focus on Solutions</a:t>
                      </a:r>
                      <a:endParaRPr lang="en-US" sz="1600" dirty="0">
                        <a:latin typeface="Avenir Book"/>
                        <a:cs typeface="Avenir Book"/>
                      </a:endParaRPr>
                    </a:p>
                  </a:txBody>
                  <a:tcPr>
                    <a:lnL w="12700" cap="flat" cmpd="sng" algn="ctr">
                      <a:solidFill>
                        <a:srgbClr val="000000"/>
                      </a:solidFill>
                      <a:prstDash val="solid"/>
                      <a:round/>
                      <a:headEnd type="none" w="med" len="med"/>
                      <a:tailEnd type="none" w="med" len="med"/>
                    </a:lnL>
                  </a:tcPr>
                </a:tc>
              </a:tr>
              <a:tr h="370840">
                <a:tc>
                  <a:txBody>
                    <a:bodyPr/>
                    <a:lstStyle/>
                    <a:p>
                      <a:pPr algn="ctr"/>
                      <a:endParaRPr lang="en-US" sz="1600" dirty="0">
                        <a:latin typeface="Avenir Book"/>
                        <a:cs typeface="Avenir Book"/>
                      </a:endParaRPr>
                    </a:p>
                  </a:txBody>
                  <a:tcPr>
                    <a:lnR w="12700" cap="flat" cmpd="sng" algn="ctr">
                      <a:solidFill>
                        <a:srgbClr val="000000"/>
                      </a:solidFill>
                      <a:prstDash val="solid"/>
                      <a:round/>
                      <a:headEnd type="none" w="med" len="med"/>
                      <a:tailEnd type="none" w="med" len="med"/>
                    </a:lnR>
                  </a:tcPr>
                </a:tc>
                <a:tc>
                  <a:txBody>
                    <a:bodyPr/>
                    <a:lstStyle/>
                    <a:p>
                      <a:pPr algn="ctr"/>
                      <a:endParaRPr lang="en-US" sz="1600" dirty="0">
                        <a:latin typeface="Avenir Book"/>
                        <a:cs typeface="Avenir Book"/>
                      </a:endParaRPr>
                    </a:p>
                  </a:txBody>
                  <a:tcPr>
                    <a:lnL w="12700" cap="flat" cmpd="sng" algn="ctr">
                      <a:solidFill>
                        <a:srgbClr val="000000"/>
                      </a:solidFill>
                      <a:prstDash val="solid"/>
                      <a:round/>
                      <a:headEnd type="none" w="med" len="med"/>
                      <a:tailEnd type="none" w="med" len="med"/>
                    </a:lnL>
                  </a:tcPr>
                </a:tc>
              </a:tr>
            </a:tbl>
          </a:graphicData>
        </a:graphic>
      </p:graphicFrame>
      <p:sp>
        <p:nvSpPr>
          <p:cNvPr id="6"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New Approach: Transition to Acceleration</a:t>
            </a:r>
            <a:endParaRPr lang="en-US" sz="2200" b="0" dirty="0">
              <a:latin typeface="Avenir Book"/>
              <a:cs typeface="Avenir Book"/>
            </a:endParaRPr>
          </a:p>
        </p:txBody>
      </p:sp>
    </p:spTree>
    <p:extLst>
      <p:ext uri="{BB962C8B-B14F-4D97-AF65-F5344CB8AC3E}">
        <p14:creationId xmlns:p14="http://schemas.microsoft.com/office/powerpoint/2010/main" val="3980351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5435924" y="6627826"/>
            <a:ext cx="3234954" cy="215444"/>
          </a:xfrm>
          <a:prstGeom prst="rect">
            <a:avLst/>
          </a:prstGeom>
          <a:noFill/>
        </p:spPr>
        <p:txBody>
          <a:bodyPr wrap="none" rtlCol="0">
            <a:spAutoFit/>
          </a:bodyPr>
          <a:lstStyle/>
          <a:p>
            <a:r>
              <a:rPr lang="en-US" sz="800" i="1" dirty="0" smtClean="0">
                <a:latin typeface="+mn-lt"/>
              </a:rPr>
              <a:t>NOTE: Major features mapping reflect target release dates and may shift</a:t>
            </a:r>
            <a:endParaRPr lang="en-US" sz="800" i="1" dirty="0">
              <a:latin typeface="+mn-lt"/>
            </a:endParaRPr>
          </a:p>
        </p:txBody>
      </p:sp>
      <p:sp>
        <p:nvSpPr>
          <p:cNvPr id="48" name="Rectangle 47"/>
          <p:cNvSpPr/>
          <p:nvPr/>
        </p:nvSpPr>
        <p:spPr>
          <a:xfrm>
            <a:off x="1445449" y="3725403"/>
            <a:ext cx="1271016" cy="702462"/>
          </a:xfrm>
          <a:prstGeom prst="rect">
            <a:avLst/>
          </a:prstGeom>
          <a:solidFill>
            <a:srgbClr val="B8E7FF">
              <a:alpha val="52941"/>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49" name="Rectangle 48"/>
          <p:cNvSpPr/>
          <p:nvPr/>
        </p:nvSpPr>
        <p:spPr>
          <a:xfrm>
            <a:off x="4393512" y="2114482"/>
            <a:ext cx="1252728" cy="394489"/>
          </a:xfrm>
          <a:prstGeom prst="rect">
            <a:avLst/>
          </a:prstGeom>
          <a:solidFill>
            <a:srgbClr val="B8E7FF">
              <a:alpha val="52941"/>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50" name="Rectangle 49"/>
          <p:cNvSpPr/>
          <p:nvPr/>
        </p:nvSpPr>
        <p:spPr>
          <a:xfrm>
            <a:off x="7347148" y="1714712"/>
            <a:ext cx="1399032" cy="13621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smtClean="0">
              <a:solidFill>
                <a:schemeClr val="tx1"/>
              </a:solidFill>
            </a:endParaRPr>
          </a:p>
        </p:txBody>
      </p:sp>
      <p:sp>
        <p:nvSpPr>
          <p:cNvPr id="51" name="Rectangle 50"/>
          <p:cNvSpPr/>
          <p:nvPr/>
        </p:nvSpPr>
        <p:spPr>
          <a:xfrm>
            <a:off x="4393512" y="2514198"/>
            <a:ext cx="1252728" cy="142411"/>
          </a:xfrm>
          <a:prstGeom prst="rect">
            <a:avLst/>
          </a:prstGeom>
          <a:solidFill>
            <a:srgbClr val="87C440">
              <a:alpha val="6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53" name="Rectangle 52"/>
          <p:cNvSpPr/>
          <p:nvPr/>
        </p:nvSpPr>
        <p:spPr>
          <a:xfrm>
            <a:off x="4393512" y="1965493"/>
            <a:ext cx="1252728" cy="136286"/>
          </a:xfrm>
          <a:prstGeom prst="rect">
            <a:avLst/>
          </a:prstGeom>
          <a:solidFill>
            <a:srgbClr val="87C440">
              <a:alpha val="6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pic>
        <p:nvPicPr>
          <p:cNvPr id="54" name="Picture 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05525" y="3586864"/>
            <a:ext cx="1001185" cy="1764792"/>
          </a:xfrm>
          <a:prstGeom prst="rect">
            <a:avLst/>
          </a:prstGeom>
          <a:noFill/>
          <a:ln w="9525">
            <a:solidFill>
              <a:srgbClr val="BFBFBF"/>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1377685" y="1507329"/>
            <a:ext cx="1399618" cy="138499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spcAft>
                <a:spcPts val="600"/>
              </a:spcAft>
            </a:pPr>
            <a:r>
              <a:rPr lang="en-US" sz="1000" b="1" dirty="0" smtClean="0">
                <a:latin typeface="+mj-lt"/>
              </a:rPr>
              <a:t>My Appointments</a:t>
            </a:r>
            <a:endParaRPr lang="en-US" sz="900" b="1" dirty="0" smtClean="0">
              <a:solidFill>
                <a:schemeClr val="accent2">
                  <a:lumMod val="75000"/>
                </a:schemeClr>
              </a:solidFill>
            </a:endParaRPr>
          </a:p>
          <a:p>
            <a:pPr marL="114300" indent="-114300">
              <a:spcBef>
                <a:spcPts val="200"/>
              </a:spcBef>
              <a:spcAft>
                <a:spcPts val="200"/>
              </a:spcAft>
              <a:buFont typeface="Wingdings" panose="05000000000000000000" pitchFamily="2" charset="2"/>
              <a:buChar char="§"/>
            </a:pPr>
            <a:r>
              <a:rPr lang="en-US" sz="900" b="1" dirty="0" smtClean="0">
                <a:solidFill>
                  <a:schemeClr val="accent2">
                    <a:lumMod val="75000"/>
                  </a:schemeClr>
                </a:solidFill>
              </a:rPr>
              <a:t>Schedule an appointment</a:t>
            </a:r>
          </a:p>
          <a:p>
            <a:pPr marL="114300" indent="-114300">
              <a:spcBef>
                <a:spcPts val="200"/>
              </a:spcBef>
              <a:spcAft>
                <a:spcPts val="200"/>
              </a:spcAft>
              <a:buFont typeface="Wingdings" panose="05000000000000000000" pitchFamily="2" charset="2"/>
              <a:buChar char="§"/>
            </a:pPr>
            <a:r>
              <a:rPr lang="en-US" sz="900" b="1" dirty="0" smtClean="0">
                <a:solidFill>
                  <a:schemeClr val="accent2">
                    <a:lumMod val="75000"/>
                  </a:schemeClr>
                </a:solidFill>
              </a:rPr>
              <a:t>Talk to local call center</a:t>
            </a:r>
          </a:p>
          <a:p>
            <a:pPr marL="114300" indent="-114300">
              <a:spcBef>
                <a:spcPts val="200"/>
              </a:spcBef>
              <a:spcAft>
                <a:spcPts val="200"/>
              </a:spcAft>
              <a:buFont typeface="Wingdings" panose="05000000000000000000" pitchFamily="2" charset="2"/>
              <a:buChar char="§"/>
            </a:pPr>
            <a:r>
              <a:rPr lang="en-US" sz="900" b="1" dirty="0" smtClean="0">
                <a:solidFill>
                  <a:schemeClr val="accent2">
                    <a:lumMod val="75000"/>
                  </a:schemeClr>
                </a:solidFill>
              </a:rPr>
              <a:t>Talk to Advice Nurse</a:t>
            </a:r>
          </a:p>
          <a:p>
            <a:pPr marL="114300" indent="-114300">
              <a:spcBef>
                <a:spcPts val="200"/>
              </a:spcBef>
              <a:spcAft>
                <a:spcPts val="200"/>
              </a:spcAft>
              <a:buFont typeface="Wingdings" panose="05000000000000000000" pitchFamily="2" charset="2"/>
              <a:buChar char="§"/>
            </a:pPr>
            <a:r>
              <a:rPr lang="en-US" sz="900" b="1" dirty="0">
                <a:solidFill>
                  <a:schemeClr val="accent2">
                    <a:lumMod val="75000"/>
                  </a:schemeClr>
                </a:solidFill>
              </a:rPr>
              <a:t>Find immediate </a:t>
            </a:r>
            <a:r>
              <a:rPr lang="en-US" sz="900" b="1" dirty="0" smtClean="0">
                <a:solidFill>
                  <a:schemeClr val="accent2">
                    <a:lumMod val="75000"/>
                  </a:schemeClr>
                </a:solidFill>
              </a:rPr>
              <a:t>care</a:t>
            </a:r>
          </a:p>
          <a:p>
            <a:pPr marL="114300" indent="-114300">
              <a:spcBef>
                <a:spcPts val="200"/>
              </a:spcBef>
              <a:spcAft>
                <a:spcPts val="200"/>
              </a:spcAft>
              <a:buFont typeface="Wingdings" panose="05000000000000000000" pitchFamily="2" charset="2"/>
              <a:buChar char="§"/>
            </a:pPr>
            <a:r>
              <a:rPr lang="en-US" sz="900" b="1" dirty="0" smtClean="0">
                <a:solidFill>
                  <a:schemeClr val="tx1">
                    <a:lumMod val="50000"/>
                    <a:lumOff val="50000"/>
                  </a:schemeClr>
                </a:solidFill>
              </a:rPr>
              <a:t>Symptom Advisor</a:t>
            </a:r>
          </a:p>
        </p:txBody>
      </p:sp>
      <p:sp>
        <p:nvSpPr>
          <p:cNvPr id="56" name="TextBox 55"/>
          <p:cNvSpPr txBox="1"/>
          <p:nvPr/>
        </p:nvSpPr>
        <p:spPr>
          <a:xfrm>
            <a:off x="4316059" y="1507329"/>
            <a:ext cx="1398581" cy="1333698"/>
          </a:xfrm>
          <a:prstGeom prst="rect">
            <a:avLst/>
          </a:prstGeom>
          <a:solidFill>
            <a:srgbClr val="FFFFFF"/>
          </a:solidFill>
        </p:spPr>
        <p:txBody>
          <a:bodyPr wrap="square" rtlCol="0">
            <a:spAutoFit/>
          </a:bodyPr>
          <a:lstStyle/>
          <a:p>
            <a:pPr>
              <a:spcAft>
                <a:spcPts val="600"/>
              </a:spcAft>
            </a:pPr>
            <a:r>
              <a:rPr lang="en-US" sz="1000" b="1" dirty="0" smtClean="0">
                <a:latin typeface="+mn-lt"/>
              </a:rPr>
              <a:t>Find Immediate Care </a:t>
            </a:r>
          </a:p>
          <a:p>
            <a:pPr marL="114300" indent="-114300">
              <a:spcBef>
                <a:spcPts val="200"/>
              </a:spcBef>
              <a:spcAft>
                <a:spcPts val="200"/>
              </a:spcAft>
              <a:buFont typeface="Wingdings" panose="05000000000000000000" pitchFamily="2" charset="2"/>
              <a:buChar char="§"/>
            </a:pPr>
            <a:r>
              <a:rPr lang="en-US" sz="900" b="1" dirty="0" smtClean="0">
                <a:solidFill>
                  <a:schemeClr val="accent2">
                    <a:lumMod val="75000"/>
                  </a:schemeClr>
                </a:solidFill>
                <a:latin typeface="+mn-lt"/>
              </a:rPr>
              <a:t>Find closet facility</a:t>
            </a:r>
          </a:p>
          <a:p>
            <a:pPr marL="114300" indent="-114300">
              <a:spcBef>
                <a:spcPts val="200"/>
              </a:spcBef>
              <a:spcAft>
                <a:spcPts val="200"/>
              </a:spcAft>
              <a:buFont typeface="Wingdings" panose="05000000000000000000" pitchFamily="2" charset="2"/>
              <a:buChar char="§"/>
            </a:pPr>
            <a:r>
              <a:rPr lang="en-US" sz="900" b="1" dirty="0" smtClean="0">
                <a:solidFill>
                  <a:schemeClr val="bg1">
                    <a:lumMod val="50000"/>
                  </a:schemeClr>
                </a:solidFill>
                <a:latin typeface="+mn-lt"/>
              </a:rPr>
              <a:t>Search by KP, </a:t>
            </a:r>
            <a:br>
              <a:rPr lang="en-US" sz="900" b="1" dirty="0" smtClean="0">
                <a:solidFill>
                  <a:schemeClr val="bg1">
                    <a:lumMod val="50000"/>
                  </a:schemeClr>
                </a:solidFill>
                <a:latin typeface="+mn-lt"/>
              </a:rPr>
            </a:br>
            <a:r>
              <a:rPr lang="en-US" sz="900" b="1" dirty="0" smtClean="0">
                <a:solidFill>
                  <a:schemeClr val="bg1">
                    <a:lumMod val="50000"/>
                  </a:schemeClr>
                </a:solidFill>
                <a:latin typeface="+mn-lt"/>
              </a:rPr>
              <a:t>affiliate or non-KP</a:t>
            </a:r>
            <a:br>
              <a:rPr lang="en-US" sz="900" b="1" dirty="0" smtClean="0">
                <a:solidFill>
                  <a:schemeClr val="bg1">
                    <a:lumMod val="50000"/>
                  </a:schemeClr>
                </a:solidFill>
                <a:latin typeface="+mn-lt"/>
              </a:rPr>
            </a:br>
            <a:r>
              <a:rPr lang="en-US" sz="900" b="1" dirty="0" smtClean="0">
                <a:solidFill>
                  <a:schemeClr val="bg1">
                    <a:lumMod val="50000"/>
                  </a:schemeClr>
                </a:solidFill>
                <a:latin typeface="+mn-lt"/>
              </a:rPr>
              <a:t>facility</a:t>
            </a:r>
          </a:p>
          <a:p>
            <a:pPr marL="114300" indent="-114300">
              <a:spcBef>
                <a:spcPts val="200"/>
              </a:spcBef>
              <a:spcAft>
                <a:spcPts val="200"/>
              </a:spcAft>
              <a:buFont typeface="Wingdings" panose="05000000000000000000" pitchFamily="2" charset="2"/>
              <a:buChar char="§"/>
            </a:pPr>
            <a:r>
              <a:rPr lang="en-US" sz="900" b="1" dirty="0" smtClean="0">
                <a:solidFill>
                  <a:srgbClr val="FF6600"/>
                </a:solidFill>
                <a:latin typeface="+mn-lt"/>
              </a:rPr>
              <a:t>Sort by location</a:t>
            </a:r>
          </a:p>
          <a:p>
            <a:pPr marL="114300" indent="-114300">
              <a:spcBef>
                <a:spcPts val="200"/>
              </a:spcBef>
              <a:spcAft>
                <a:spcPts val="200"/>
              </a:spcAft>
              <a:buFont typeface="Wingdings" panose="05000000000000000000" pitchFamily="2" charset="2"/>
              <a:buChar char="§"/>
            </a:pPr>
            <a:r>
              <a:rPr lang="en-US" sz="900" b="1" dirty="0" smtClean="0">
                <a:solidFill>
                  <a:schemeClr val="tx1">
                    <a:lumMod val="50000"/>
                    <a:lumOff val="50000"/>
                  </a:schemeClr>
                </a:solidFill>
                <a:latin typeface="+mn-lt"/>
              </a:rPr>
              <a:t>Sort by cost</a:t>
            </a:r>
            <a:endParaRPr lang="en-US" sz="1000" b="1" dirty="0" smtClean="0">
              <a:solidFill>
                <a:schemeClr val="tx1">
                  <a:lumMod val="50000"/>
                  <a:lumOff val="50000"/>
                </a:schemeClr>
              </a:solidFill>
              <a:latin typeface="+mn-lt"/>
            </a:endParaRPr>
          </a:p>
        </p:txBody>
      </p:sp>
      <p:sp>
        <p:nvSpPr>
          <p:cNvPr id="57" name="TextBox 56"/>
          <p:cNvSpPr txBox="1"/>
          <p:nvPr/>
        </p:nvSpPr>
        <p:spPr>
          <a:xfrm>
            <a:off x="1377685" y="3523920"/>
            <a:ext cx="1560081" cy="2231380"/>
          </a:xfrm>
          <a:prstGeom prst="rect">
            <a:avLst/>
          </a:prstGeom>
          <a:solidFill>
            <a:srgbClr val="FFFFFF"/>
          </a:solidFill>
        </p:spPr>
        <p:txBody>
          <a:bodyPr wrap="square" rtlCol="0">
            <a:spAutoFit/>
          </a:bodyPr>
          <a:lstStyle/>
          <a:p>
            <a:pPr>
              <a:spcAft>
                <a:spcPts val="600"/>
              </a:spcAft>
            </a:pPr>
            <a:r>
              <a:rPr lang="en-US" sz="1000" b="1" dirty="0" smtClean="0">
                <a:latin typeface="+mj-lt"/>
              </a:rPr>
              <a:t>Pay Now </a:t>
            </a:r>
          </a:p>
          <a:p>
            <a:pPr marL="114300" indent="-114300">
              <a:spcBef>
                <a:spcPts val="200"/>
              </a:spcBef>
              <a:spcAft>
                <a:spcPts val="200"/>
              </a:spcAft>
              <a:buFont typeface="Wingdings" panose="05000000000000000000" pitchFamily="2" charset="2"/>
              <a:buChar char="§"/>
            </a:pPr>
            <a:r>
              <a:rPr lang="en-US" sz="900" b="1" dirty="0" smtClean="0">
                <a:solidFill>
                  <a:schemeClr val="bg1">
                    <a:lumMod val="50000"/>
                  </a:schemeClr>
                </a:solidFill>
                <a:latin typeface="+mn-lt"/>
              </a:rPr>
              <a:t>Display estimated cost</a:t>
            </a:r>
          </a:p>
          <a:p>
            <a:pPr marL="114300" indent="-114300">
              <a:spcBef>
                <a:spcPts val="200"/>
              </a:spcBef>
              <a:spcAft>
                <a:spcPts val="200"/>
              </a:spcAft>
              <a:buFont typeface="Wingdings" panose="05000000000000000000" pitchFamily="2" charset="2"/>
              <a:buChar char="§"/>
            </a:pPr>
            <a:r>
              <a:rPr lang="en-US" sz="900" b="1" dirty="0" smtClean="0">
                <a:solidFill>
                  <a:srgbClr val="0070C0"/>
                </a:solidFill>
                <a:latin typeface="+mn-lt"/>
              </a:rPr>
              <a:t>Displa</a:t>
            </a:r>
            <a:r>
              <a:rPr lang="en-US" sz="900" b="1" dirty="0" smtClean="0">
                <a:solidFill>
                  <a:srgbClr val="0070C0"/>
                </a:solidFill>
                <a:latin typeface="+mn-lt"/>
              </a:rPr>
              <a:t>y Accumulated Benefits</a:t>
            </a:r>
            <a:endParaRPr lang="en-US" sz="900" b="1" dirty="0" smtClean="0">
              <a:solidFill>
                <a:srgbClr val="0070C0"/>
              </a:solidFill>
              <a:latin typeface="+mn-lt"/>
            </a:endParaRPr>
          </a:p>
          <a:p>
            <a:pPr marL="114300" indent="-114300">
              <a:spcBef>
                <a:spcPts val="200"/>
              </a:spcBef>
              <a:spcAft>
                <a:spcPts val="200"/>
              </a:spcAft>
              <a:buFont typeface="Wingdings" panose="05000000000000000000" pitchFamily="2" charset="2"/>
              <a:buChar char="§"/>
            </a:pPr>
            <a:r>
              <a:rPr lang="en-US" sz="900" b="1" dirty="0" smtClean="0">
                <a:solidFill>
                  <a:srgbClr val="0070C0"/>
                </a:solidFill>
                <a:latin typeface="+mn-lt"/>
              </a:rPr>
              <a:t>Credit card on file</a:t>
            </a:r>
          </a:p>
          <a:p>
            <a:pPr marL="114300" indent="-114300">
              <a:spcBef>
                <a:spcPts val="200"/>
              </a:spcBef>
              <a:spcAft>
                <a:spcPts val="200"/>
              </a:spcAft>
              <a:buFont typeface="Wingdings" panose="05000000000000000000" pitchFamily="2" charset="2"/>
              <a:buChar char="§"/>
            </a:pPr>
            <a:r>
              <a:rPr lang="en-US" sz="900" b="1" dirty="0" smtClean="0">
                <a:solidFill>
                  <a:srgbClr val="0070C0"/>
                </a:solidFill>
                <a:latin typeface="+mn-lt"/>
              </a:rPr>
              <a:t>Change </a:t>
            </a:r>
            <a:r>
              <a:rPr lang="en-US" sz="900" b="1" dirty="0" smtClean="0">
                <a:solidFill>
                  <a:srgbClr val="0070C0"/>
                </a:solidFill>
                <a:latin typeface="+mn-lt"/>
              </a:rPr>
              <a:t>payment method</a:t>
            </a:r>
          </a:p>
          <a:p>
            <a:pPr marL="114300" indent="-114300">
              <a:spcBef>
                <a:spcPts val="200"/>
              </a:spcBef>
              <a:spcAft>
                <a:spcPts val="200"/>
              </a:spcAft>
              <a:buFont typeface="Wingdings" panose="05000000000000000000" pitchFamily="2" charset="2"/>
              <a:buChar char="§"/>
            </a:pPr>
            <a:r>
              <a:rPr lang="en-US" sz="900" b="1" dirty="0">
                <a:solidFill>
                  <a:schemeClr val="bg1">
                    <a:lumMod val="50000"/>
                  </a:schemeClr>
                </a:solidFill>
                <a:latin typeface="+mn-lt"/>
              </a:rPr>
              <a:t>Show progress bar</a:t>
            </a:r>
          </a:p>
          <a:p>
            <a:pPr marL="114300" indent="-114300">
              <a:spcBef>
                <a:spcPts val="200"/>
              </a:spcBef>
              <a:spcAft>
                <a:spcPts val="200"/>
              </a:spcAft>
              <a:buFont typeface="Wingdings" panose="05000000000000000000" pitchFamily="2" charset="2"/>
              <a:buChar char="§"/>
            </a:pPr>
            <a:r>
              <a:rPr lang="en-US" sz="900" b="1" dirty="0" smtClean="0">
                <a:solidFill>
                  <a:srgbClr val="FF6600"/>
                </a:solidFill>
                <a:latin typeface="+mn-lt"/>
              </a:rPr>
              <a:t>Contact financial assistance</a:t>
            </a:r>
          </a:p>
          <a:p>
            <a:pPr marL="114300" indent="-114300">
              <a:spcBef>
                <a:spcPts val="200"/>
              </a:spcBef>
              <a:spcAft>
                <a:spcPts val="200"/>
              </a:spcAft>
              <a:buFont typeface="Wingdings" panose="05000000000000000000" pitchFamily="2" charset="2"/>
              <a:buChar char="§"/>
            </a:pPr>
            <a:r>
              <a:rPr lang="en-US" sz="900" b="1" dirty="0" smtClean="0">
                <a:solidFill>
                  <a:srgbClr val="0070C0"/>
                </a:solidFill>
                <a:latin typeface="+mn-lt"/>
              </a:rPr>
              <a:t>Provide cost disclaimers</a:t>
            </a:r>
          </a:p>
          <a:p>
            <a:pPr marL="114300" indent="-114300">
              <a:spcBef>
                <a:spcPts val="200"/>
              </a:spcBef>
              <a:spcAft>
                <a:spcPts val="200"/>
              </a:spcAft>
              <a:buFont typeface="Wingdings" panose="05000000000000000000" pitchFamily="2" charset="2"/>
              <a:buChar char="§"/>
            </a:pPr>
            <a:r>
              <a:rPr lang="en-US" sz="900" b="1" dirty="0" smtClean="0">
                <a:solidFill>
                  <a:srgbClr val="FF6600"/>
                </a:solidFill>
                <a:latin typeface="+mn-lt"/>
              </a:rPr>
              <a:t>Complete online questionnaires</a:t>
            </a:r>
          </a:p>
        </p:txBody>
      </p:sp>
      <p:sp>
        <p:nvSpPr>
          <p:cNvPr id="58" name="TextBox 57"/>
          <p:cNvSpPr txBox="1"/>
          <p:nvPr/>
        </p:nvSpPr>
        <p:spPr>
          <a:xfrm>
            <a:off x="4316059" y="3523920"/>
            <a:ext cx="1330458" cy="2154436"/>
          </a:xfrm>
          <a:prstGeom prst="rect">
            <a:avLst/>
          </a:prstGeom>
          <a:solidFill>
            <a:srgbClr val="FFFFFF"/>
          </a:solidFill>
        </p:spPr>
        <p:txBody>
          <a:bodyPr wrap="square" rtlCol="0">
            <a:spAutoFit/>
          </a:bodyPr>
          <a:lstStyle/>
          <a:p>
            <a:pPr>
              <a:spcAft>
                <a:spcPts val="600"/>
              </a:spcAft>
            </a:pPr>
            <a:r>
              <a:rPr lang="en-US" sz="1000" b="1" dirty="0">
                <a:latin typeface="+mj-lt"/>
              </a:rPr>
              <a:t>After </a:t>
            </a:r>
            <a:r>
              <a:rPr lang="en-US" sz="1000" b="1" dirty="0" smtClean="0">
                <a:latin typeface="+mj-lt"/>
              </a:rPr>
              <a:t>Visit</a:t>
            </a:r>
          </a:p>
          <a:p>
            <a:pPr marL="114300" indent="-114300">
              <a:spcBef>
                <a:spcPts val="200"/>
              </a:spcBef>
              <a:spcAft>
                <a:spcPts val="200"/>
              </a:spcAft>
              <a:buFont typeface="Wingdings" panose="05000000000000000000" pitchFamily="2" charset="2"/>
              <a:buChar char="§"/>
            </a:pPr>
            <a:r>
              <a:rPr lang="en-US" sz="900" b="1" dirty="0" smtClean="0">
                <a:solidFill>
                  <a:srgbClr val="0070C0"/>
                </a:solidFill>
                <a:latin typeface="+mn-lt"/>
              </a:rPr>
              <a:t>After visit cost information</a:t>
            </a:r>
          </a:p>
          <a:p>
            <a:pPr marL="114300" indent="-114300">
              <a:spcBef>
                <a:spcPts val="200"/>
              </a:spcBef>
              <a:spcAft>
                <a:spcPts val="200"/>
              </a:spcAft>
              <a:buFont typeface="Wingdings" panose="05000000000000000000" pitchFamily="2" charset="2"/>
              <a:buChar char="§"/>
            </a:pPr>
            <a:r>
              <a:rPr lang="en-US" sz="900" b="1" dirty="0" smtClean="0">
                <a:solidFill>
                  <a:srgbClr val="FF6600"/>
                </a:solidFill>
                <a:latin typeface="+mn-lt"/>
              </a:rPr>
              <a:t>Post Visit Survey</a:t>
            </a:r>
            <a:endParaRPr lang="en-US" sz="900" b="1" dirty="0">
              <a:solidFill>
                <a:srgbClr val="FF6600"/>
              </a:solidFill>
              <a:latin typeface="+mn-lt"/>
            </a:endParaRPr>
          </a:p>
          <a:p>
            <a:pPr marL="114300" indent="-114300">
              <a:spcBef>
                <a:spcPts val="200"/>
              </a:spcBef>
              <a:spcAft>
                <a:spcPts val="200"/>
              </a:spcAft>
              <a:buFont typeface="Wingdings" panose="05000000000000000000" pitchFamily="2" charset="2"/>
              <a:buChar char="§"/>
            </a:pPr>
            <a:r>
              <a:rPr lang="en-US" sz="900" b="1" dirty="0">
                <a:solidFill>
                  <a:srgbClr val="0070C0"/>
                </a:solidFill>
                <a:latin typeface="+mn-lt"/>
              </a:rPr>
              <a:t>Past visit information</a:t>
            </a:r>
          </a:p>
          <a:p>
            <a:pPr marL="114300" indent="-114300">
              <a:spcBef>
                <a:spcPts val="200"/>
              </a:spcBef>
              <a:spcAft>
                <a:spcPts val="200"/>
              </a:spcAft>
              <a:buFont typeface="Wingdings" panose="05000000000000000000" pitchFamily="2" charset="2"/>
              <a:buChar char="§"/>
            </a:pPr>
            <a:r>
              <a:rPr lang="en-US" sz="900" b="1" dirty="0">
                <a:solidFill>
                  <a:srgbClr val="FF6600"/>
                </a:solidFill>
                <a:latin typeface="+mn-lt"/>
              </a:rPr>
              <a:t>Display pharmacy to pick up meds</a:t>
            </a:r>
          </a:p>
          <a:p>
            <a:pPr marL="114300" indent="-114300">
              <a:spcBef>
                <a:spcPts val="200"/>
              </a:spcBef>
              <a:spcAft>
                <a:spcPts val="200"/>
              </a:spcAft>
              <a:buFont typeface="Wingdings" panose="05000000000000000000" pitchFamily="2" charset="2"/>
              <a:buChar char="§"/>
            </a:pPr>
            <a:r>
              <a:rPr lang="en-US" sz="900" b="1" dirty="0">
                <a:solidFill>
                  <a:srgbClr val="FF6600"/>
                </a:solidFill>
                <a:latin typeface="+mn-lt"/>
              </a:rPr>
              <a:t>Find and change pharmacy</a:t>
            </a:r>
          </a:p>
          <a:p>
            <a:pPr marL="114300" indent="-114300">
              <a:spcBef>
                <a:spcPts val="200"/>
              </a:spcBef>
              <a:spcAft>
                <a:spcPts val="200"/>
              </a:spcAft>
              <a:buFont typeface="Wingdings" panose="05000000000000000000" pitchFamily="2" charset="2"/>
              <a:buChar char="§"/>
            </a:pPr>
            <a:r>
              <a:rPr lang="en-US" sz="900" b="1" dirty="0">
                <a:solidFill>
                  <a:srgbClr val="0070C0"/>
                </a:solidFill>
                <a:latin typeface="+mn-lt"/>
              </a:rPr>
              <a:t>Pay outstanding payments</a:t>
            </a:r>
          </a:p>
          <a:p>
            <a:pPr marL="114300" indent="-114300">
              <a:buFont typeface="Wingdings" panose="05000000000000000000" pitchFamily="2" charset="2"/>
              <a:buChar char="§"/>
            </a:pPr>
            <a:endParaRPr lang="en-US" sz="900" b="1" dirty="0" smtClean="0">
              <a:latin typeface="+mj-lt"/>
            </a:endParaRPr>
          </a:p>
        </p:txBody>
      </p:sp>
      <p:sp>
        <p:nvSpPr>
          <p:cNvPr id="59" name="TextBox 58"/>
          <p:cNvSpPr txBox="1"/>
          <p:nvPr/>
        </p:nvSpPr>
        <p:spPr>
          <a:xfrm>
            <a:off x="7235316" y="3523920"/>
            <a:ext cx="1374232" cy="1687641"/>
          </a:xfrm>
          <a:prstGeom prst="rect">
            <a:avLst/>
          </a:prstGeom>
          <a:solidFill>
            <a:srgbClr val="FFFFFF"/>
          </a:solidFill>
        </p:spPr>
        <p:txBody>
          <a:bodyPr wrap="square" rtlCol="0">
            <a:spAutoFit/>
          </a:bodyPr>
          <a:lstStyle/>
          <a:p>
            <a:pPr>
              <a:spcAft>
                <a:spcPts val="600"/>
              </a:spcAft>
            </a:pPr>
            <a:r>
              <a:rPr lang="en-US" sz="1000" b="1" dirty="0" smtClean="0">
                <a:latin typeface="+mn-lt"/>
              </a:rPr>
              <a:t>Single View Messages</a:t>
            </a:r>
          </a:p>
          <a:p>
            <a:pPr marL="114300" indent="-114300">
              <a:spcBef>
                <a:spcPts val="200"/>
              </a:spcBef>
              <a:spcAft>
                <a:spcPts val="200"/>
              </a:spcAft>
              <a:buFont typeface="Wingdings" panose="05000000000000000000" pitchFamily="2" charset="2"/>
              <a:buChar char="§"/>
            </a:pPr>
            <a:r>
              <a:rPr lang="en-US" sz="900" b="1" dirty="0" smtClean="0">
                <a:solidFill>
                  <a:srgbClr val="0070C0"/>
                </a:solidFill>
                <a:latin typeface="+mn-lt"/>
              </a:rPr>
              <a:t>Single message box with email from all care team members across regions.</a:t>
            </a:r>
          </a:p>
          <a:p>
            <a:pPr marL="114300" indent="-114300">
              <a:spcBef>
                <a:spcPts val="200"/>
              </a:spcBef>
              <a:spcAft>
                <a:spcPts val="200"/>
              </a:spcAft>
              <a:buFont typeface="Wingdings" panose="05000000000000000000" pitchFamily="2" charset="2"/>
              <a:buChar char="§"/>
            </a:pPr>
            <a:r>
              <a:rPr lang="en-US" sz="900" b="1" dirty="0" smtClean="0">
                <a:solidFill>
                  <a:srgbClr val="0070C0"/>
                </a:solidFill>
                <a:latin typeface="+mn-lt"/>
              </a:rPr>
              <a:t>Including other communications like text messages, etc.</a:t>
            </a:r>
          </a:p>
          <a:p>
            <a:pPr marL="114300" indent="-114300">
              <a:buFont typeface="Wingdings" panose="05000000000000000000" pitchFamily="2" charset="2"/>
              <a:buChar char="§"/>
            </a:pPr>
            <a:endParaRPr lang="en-US" sz="900" b="1" dirty="0" smtClean="0">
              <a:latin typeface="+mn-lt"/>
            </a:endParaRPr>
          </a:p>
          <a:p>
            <a:pPr marL="114300" indent="-114300">
              <a:buFont typeface="Wingdings" panose="05000000000000000000" pitchFamily="2" charset="2"/>
              <a:buChar char="§"/>
            </a:pPr>
            <a:endParaRPr lang="en-US" sz="1000" b="1" dirty="0" smtClean="0">
              <a:latin typeface="+mn-lt"/>
            </a:endParaRPr>
          </a:p>
        </p:txBody>
      </p:sp>
      <p:sp>
        <p:nvSpPr>
          <p:cNvPr id="60" name="TextBox 59"/>
          <p:cNvSpPr txBox="1"/>
          <p:nvPr/>
        </p:nvSpPr>
        <p:spPr>
          <a:xfrm>
            <a:off x="7235316" y="1507329"/>
            <a:ext cx="1246942" cy="1790234"/>
          </a:xfrm>
          <a:prstGeom prst="rect">
            <a:avLst/>
          </a:prstGeom>
          <a:solidFill>
            <a:srgbClr val="FFFFFF"/>
          </a:solidFill>
        </p:spPr>
        <p:txBody>
          <a:bodyPr wrap="square" rtlCol="0">
            <a:spAutoFit/>
          </a:bodyPr>
          <a:lstStyle/>
          <a:p>
            <a:pPr>
              <a:spcAft>
                <a:spcPts val="600"/>
              </a:spcAft>
            </a:pPr>
            <a:r>
              <a:rPr lang="en-US" sz="1000" b="1" dirty="0">
                <a:latin typeface="+mj-lt"/>
              </a:rPr>
              <a:t>Choosing a </a:t>
            </a:r>
            <a:r>
              <a:rPr lang="en-US" sz="1000" b="1" dirty="0" smtClean="0">
                <a:latin typeface="+mj-lt"/>
              </a:rPr>
              <a:t>Date</a:t>
            </a:r>
            <a:endParaRPr lang="en-US" sz="1000" b="1" dirty="0">
              <a:latin typeface="+mj-lt"/>
            </a:endParaRPr>
          </a:p>
          <a:p>
            <a:pPr marL="114300" indent="-114300">
              <a:spcBef>
                <a:spcPts val="200"/>
              </a:spcBef>
              <a:spcAft>
                <a:spcPts val="200"/>
              </a:spcAft>
              <a:buFont typeface="Wingdings" panose="05000000000000000000" pitchFamily="2" charset="2"/>
              <a:buChar char="§"/>
            </a:pPr>
            <a:r>
              <a:rPr lang="en-US" sz="900" b="1" dirty="0">
                <a:solidFill>
                  <a:schemeClr val="accent1"/>
                </a:solidFill>
                <a:latin typeface="+mn-lt"/>
              </a:rPr>
              <a:t>Display physician photo</a:t>
            </a:r>
          </a:p>
          <a:p>
            <a:pPr marL="114300" indent="-114300">
              <a:spcBef>
                <a:spcPts val="200"/>
              </a:spcBef>
              <a:spcAft>
                <a:spcPts val="200"/>
              </a:spcAft>
              <a:buFont typeface="Wingdings" panose="05000000000000000000" pitchFamily="2" charset="2"/>
              <a:buChar char="§"/>
            </a:pPr>
            <a:r>
              <a:rPr lang="en-US" sz="900" b="1" dirty="0">
                <a:solidFill>
                  <a:schemeClr val="accent1"/>
                </a:solidFill>
                <a:latin typeface="+mn-lt"/>
              </a:rPr>
              <a:t>Integrated calendar view</a:t>
            </a:r>
          </a:p>
          <a:p>
            <a:pPr marL="114300" indent="-114300">
              <a:spcBef>
                <a:spcPts val="200"/>
              </a:spcBef>
              <a:spcAft>
                <a:spcPts val="200"/>
              </a:spcAft>
              <a:buFont typeface="Wingdings" panose="05000000000000000000" pitchFamily="2" charset="2"/>
              <a:buChar char="§"/>
            </a:pPr>
            <a:r>
              <a:rPr lang="en-US" sz="900" b="1" dirty="0">
                <a:solidFill>
                  <a:schemeClr val="accent1"/>
                </a:solidFill>
                <a:latin typeface="+mn-lt"/>
              </a:rPr>
              <a:t>Find time available for both physician and member</a:t>
            </a:r>
          </a:p>
          <a:p>
            <a:pPr marL="114300" indent="-114300">
              <a:spcBef>
                <a:spcPts val="200"/>
              </a:spcBef>
              <a:spcAft>
                <a:spcPts val="200"/>
              </a:spcAft>
              <a:buFont typeface="Wingdings" panose="05000000000000000000" pitchFamily="2" charset="2"/>
              <a:buChar char="§"/>
            </a:pPr>
            <a:r>
              <a:rPr lang="en-US" sz="900" b="1" dirty="0">
                <a:solidFill>
                  <a:schemeClr val="accent1"/>
                </a:solidFill>
                <a:latin typeface="+mn-lt"/>
              </a:rPr>
              <a:t>Choose a time</a:t>
            </a:r>
          </a:p>
          <a:p>
            <a:pPr marL="114300" indent="-114300">
              <a:buFont typeface="Wingdings" panose="05000000000000000000" pitchFamily="2" charset="2"/>
              <a:buChar char="§"/>
            </a:pPr>
            <a:endParaRPr lang="en-US" sz="1000" b="1" dirty="0">
              <a:latin typeface="+mj-lt"/>
            </a:endParaRPr>
          </a:p>
        </p:txBody>
      </p:sp>
      <p:pic>
        <p:nvPicPr>
          <p:cNvPr id="61"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010" y="1563981"/>
            <a:ext cx="1005979" cy="1764792"/>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62" name="Picture 61"/>
          <p:cNvPicPr>
            <a:picLocks noChangeAspect="1"/>
          </p:cNvPicPr>
          <p:nvPr/>
        </p:nvPicPr>
        <p:blipFill>
          <a:blip r:embed="rId5"/>
          <a:stretch>
            <a:fillRect/>
          </a:stretch>
        </p:blipFill>
        <p:spPr>
          <a:xfrm>
            <a:off x="6224327" y="1563981"/>
            <a:ext cx="993766" cy="1764792"/>
          </a:xfrm>
          <a:prstGeom prst="rect">
            <a:avLst/>
          </a:prstGeom>
          <a:ln>
            <a:solidFill>
              <a:srgbClr val="BFBFBF"/>
            </a:solidFill>
          </a:ln>
          <a:effectLst>
            <a:outerShdw blurRad="50800" dist="38100" dir="2700000" algn="tl" rotWithShape="0">
              <a:prstClr val="black">
                <a:alpha val="40000"/>
              </a:prstClr>
            </a:outerShdw>
          </a:effectLst>
        </p:spPr>
      </p:pic>
      <p:pic>
        <p:nvPicPr>
          <p:cNvPr id="6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00501" y="1563981"/>
            <a:ext cx="1002189" cy="1764792"/>
          </a:xfrm>
          <a:prstGeom prst="rect">
            <a:avLst/>
          </a:prstGeom>
          <a:ln>
            <a:solidFill>
              <a:srgbClr val="BFBFBF"/>
            </a:solidFill>
          </a:ln>
          <a:effectLst>
            <a:outerShdw blurRad="50800" dist="38100" dir="2700000" algn="tl" rotWithShape="0">
              <a:prstClr val="black">
                <a:alpha val="40000"/>
              </a:prstClr>
            </a:outerShdw>
          </a:effectLst>
        </p:spPr>
      </p:pic>
      <p:pic>
        <p:nvPicPr>
          <p:cNvPr id="64" name="Picture 63"/>
          <p:cNvPicPr>
            <a:picLocks noChangeAspect="1"/>
          </p:cNvPicPr>
          <p:nvPr/>
        </p:nvPicPr>
        <p:blipFill>
          <a:blip r:embed="rId7"/>
          <a:stretch>
            <a:fillRect/>
          </a:stretch>
        </p:blipFill>
        <p:spPr>
          <a:xfrm>
            <a:off x="349910" y="3586864"/>
            <a:ext cx="999057" cy="1764792"/>
          </a:xfrm>
          <a:prstGeom prst="rect">
            <a:avLst/>
          </a:prstGeom>
          <a:ln>
            <a:solidFill>
              <a:srgbClr val="BFBFBF"/>
            </a:solidFill>
          </a:ln>
          <a:effectLst>
            <a:outerShdw blurRad="50800" dist="38100" dir="2700000" algn="tl" rotWithShape="0">
              <a:prstClr val="black">
                <a:alpha val="40000"/>
              </a:prstClr>
            </a:outerShdw>
          </a:effectLst>
        </p:spPr>
      </p:pic>
      <p:pic>
        <p:nvPicPr>
          <p:cNvPr id="65" name="Picture 64"/>
          <p:cNvPicPr>
            <a:picLocks noChangeAspect="1"/>
          </p:cNvPicPr>
          <p:nvPr/>
        </p:nvPicPr>
        <p:blipFill>
          <a:blip r:embed="rId8"/>
          <a:stretch>
            <a:fillRect/>
          </a:stretch>
        </p:blipFill>
        <p:spPr>
          <a:xfrm>
            <a:off x="6224327" y="3586864"/>
            <a:ext cx="995324" cy="1764792"/>
          </a:xfrm>
          <a:prstGeom prst="rect">
            <a:avLst/>
          </a:prstGeom>
          <a:ln>
            <a:solidFill>
              <a:srgbClr val="BFBFBF"/>
            </a:solidFill>
          </a:ln>
          <a:effectLst>
            <a:outerShdw blurRad="50800" dist="38100" dir="2700000" algn="tl" rotWithShape="0">
              <a:prstClr val="black">
                <a:alpha val="40000"/>
              </a:prstClr>
            </a:outerShdw>
          </a:effectLst>
        </p:spPr>
      </p:pic>
      <p:sp>
        <p:nvSpPr>
          <p:cNvPr id="66" name="TextBox 65"/>
          <p:cNvSpPr txBox="1"/>
          <p:nvPr/>
        </p:nvSpPr>
        <p:spPr>
          <a:xfrm>
            <a:off x="278063" y="1104544"/>
            <a:ext cx="8458201" cy="338554"/>
          </a:xfrm>
          <a:prstGeom prst="rect">
            <a:avLst/>
          </a:prstGeom>
          <a:solidFill>
            <a:srgbClr val="87C440"/>
          </a:solidFill>
        </p:spPr>
        <p:txBody>
          <a:bodyPr wrap="square" rtlCol="0">
            <a:spAutoFit/>
          </a:bodyPr>
          <a:lstStyle/>
          <a:p>
            <a:pPr algn="ctr"/>
            <a:r>
              <a:rPr lang="en-US" sz="1600" b="1" dirty="0" smtClean="0">
                <a:latin typeface="Avenir Book"/>
                <a:cs typeface="Avenir Book"/>
              </a:rPr>
              <a:t>Mobile </a:t>
            </a:r>
            <a:r>
              <a:rPr lang="en-US" sz="1600" dirty="0">
                <a:latin typeface="Avenir Book"/>
                <a:cs typeface="Avenir Book"/>
              </a:rPr>
              <a:t>f</a:t>
            </a:r>
            <a:r>
              <a:rPr lang="en-US" sz="1600" dirty="0" smtClean="0">
                <a:latin typeface="Avenir Book"/>
                <a:cs typeface="Avenir Book"/>
              </a:rPr>
              <a:t>irst  ● </a:t>
            </a:r>
            <a:r>
              <a:rPr lang="en-US" sz="1600" b="1" dirty="0" smtClean="0">
                <a:latin typeface="Avenir Book"/>
                <a:cs typeface="Avenir Book"/>
              </a:rPr>
              <a:t> 9 </a:t>
            </a:r>
            <a:r>
              <a:rPr lang="en-US" sz="1600" dirty="0" smtClean="0">
                <a:latin typeface="Avenir Book"/>
                <a:cs typeface="Avenir Book"/>
              </a:rPr>
              <a:t>months  ●  </a:t>
            </a:r>
            <a:r>
              <a:rPr lang="en-US" sz="1600" b="1" dirty="0" smtClean="0">
                <a:latin typeface="Avenir Book"/>
                <a:cs typeface="Avenir Book"/>
              </a:rPr>
              <a:t>9.3+ </a:t>
            </a:r>
            <a:r>
              <a:rPr lang="en-US" sz="1600" dirty="0" smtClean="0">
                <a:latin typeface="Avenir Book"/>
                <a:cs typeface="Avenir Book"/>
              </a:rPr>
              <a:t>million members</a:t>
            </a:r>
          </a:p>
        </p:txBody>
      </p:sp>
      <p:sp>
        <p:nvSpPr>
          <p:cNvPr id="67" name="TextBox 66"/>
          <p:cNvSpPr txBox="1"/>
          <p:nvPr/>
        </p:nvSpPr>
        <p:spPr>
          <a:xfrm>
            <a:off x="278063" y="5801211"/>
            <a:ext cx="8458200" cy="338554"/>
          </a:xfrm>
          <a:prstGeom prst="rect">
            <a:avLst/>
          </a:prstGeom>
          <a:solidFill>
            <a:schemeClr val="bg1">
              <a:lumMod val="75000"/>
            </a:schemeClr>
          </a:solidFill>
        </p:spPr>
        <p:txBody>
          <a:bodyPr wrap="square" rtlCol="0">
            <a:spAutoFit/>
          </a:bodyPr>
          <a:lstStyle/>
          <a:p>
            <a:pPr algn="ctr"/>
            <a:r>
              <a:rPr lang="en-US" sz="1600" b="1" dirty="0" smtClean="0">
                <a:latin typeface="Avenir Book"/>
                <a:cs typeface="Avenir Book"/>
              </a:rPr>
              <a:t>Policy &amp; Process </a:t>
            </a:r>
            <a:r>
              <a:rPr lang="en-US" sz="1600" dirty="0" smtClean="0">
                <a:latin typeface="Avenir Book"/>
                <a:cs typeface="Avenir Book"/>
              </a:rPr>
              <a:t>first  ●  </a:t>
            </a:r>
            <a:r>
              <a:rPr lang="en-US" sz="1600" b="1" dirty="0" smtClean="0">
                <a:latin typeface="Avenir Book"/>
                <a:cs typeface="Avenir Book"/>
              </a:rPr>
              <a:t>18+</a:t>
            </a:r>
            <a:r>
              <a:rPr lang="en-US" sz="1600" dirty="0" smtClean="0">
                <a:latin typeface="Avenir Book"/>
                <a:cs typeface="Avenir Book"/>
              </a:rPr>
              <a:t> months  ●  </a:t>
            </a:r>
            <a:r>
              <a:rPr lang="en-US" sz="1600" b="1" dirty="0" smtClean="0">
                <a:latin typeface="Avenir Book"/>
                <a:cs typeface="Avenir Book"/>
              </a:rPr>
              <a:t>9.3+</a:t>
            </a:r>
            <a:r>
              <a:rPr lang="en-US" sz="1600" dirty="0" smtClean="0">
                <a:latin typeface="Avenir Book"/>
                <a:cs typeface="Avenir Book"/>
              </a:rPr>
              <a:t> million members</a:t>
            </a:r>
          </a:p>
        </p:txBody>
      </p:sp>
      <p:pic>
        <p:nvPicPr>
          <p:cNvPr id="69" name="Picture 68"/>
          <p:cNvPicPr>
            <a:picLocks noChangeAspect="1"/>
          </p:cNvPicPr>
          <p:nvPr/>
        </p:nvPicPr>
        <p:blipFill>
          <a:blip r:embed="rId9"/>
          <a:stretch>
            <a:fillRect/>
          </a:stretch>
        </p:blipFill>
        <p:spPr>
          <a:xfrm>
            <a:off x="2274221" y="1920035"/>
            <a:ext cx="315148" cy="109728"/>
          </a:xfrm>
          <a:prstGeom prst="rect">
            <a:avLst/>
          </a:prstGeom>
        </p:spPr>
      </p:pic>
      <p:pic>
        <p:nvPicPr>
          <p:cNvPr id="70" name="Picture 69"/>
          <p:cNvPicPr>
            <a:picLocks noChangeAspect="1"/>
          </p:cNvPicPr>
          <p:nvPr/>
        </p:nvPicPr>
        <p:blipFill>
          <a:blip r:embed="rId9"/>
          <a:stretch>
            <a:fillRect/>
          </a:stretch>
        </p:blipFill>
        <p:spPr>
          <a:xfrm>
            <a:off x="5433225" y="1827912"/>
            <a:ext cx="315148" cy="109728"/>
          </a:xfrm>
          <a:prstGeom prst="rect">
            <a:avLst/>
          </a:prstGeom>
        </p:spPr>
      </p:pic>
      <p:pic>
        <p:nvPicPr>
          <p:cNvPr id="71" name="Picture 70"/>
          <p:cNvPicPr>
            <a:picLocks noChangeAspect="1"/>
          </p:cNvPicPr>
          <p:nvPr/>
        </p:nvPicPr>
        <p:blipFill>
          <a:blip r:embed="rId10"/>
          <a:stretch>
            <a:fillRect/>
          </a:stretch>
        </p:blipFill>
        <p:spPr>
          <a:xfrm>
            <a:off x="5341785" y="2446377"/>
            <a:ext cx="182880" cy="182880"/>
          </a:xfrm>
          <a:prstGeom prst="rect">
            <a:avLst/>
          </a:prstGeom>
        </p:spPr>
      </p:pic>
      <p:pic>
        <p:nvPicPr>
          <p:cNvPr id="72" name="Picture 71"/>
          <p:cNvPicPr>
            <a:picLocks noChangeAspect="1"/>
          </p:cNvPicPr>
          <p:nvPr/>
        </p:nvPicPr>
        <p:blipFill>
          <a:blip r:embed="rId9"/>
          <a:stretch>
            <a:fillRect/>
          </a:stretch>
        </p:blipFill>
        <p:spPr>
          <a:xfrm>
            <a:off x="8324684" y="1833610"/>
            <a:ext cx="315148" cy="109728"/>
          </a:xfrm>
          <a:prstGeom prst="rect">
            <a:avLst/>
          </a:prstGeom>
        </p:spPr>
      </p:pic>
      <p:pic>
        <p:nvPicPr>
          <p:cNvPr id="73" name="Picture 72"/>
          <p:cNvPicPr>
            <a:picLocks noChangeAspect="1"/>
          </p:cNvPicPr>
          <p:nvPr/>
        </p:nvPicPr>
        <p:blipFill>
          <a:blip r:embed="rId10"/>
          <a:stretch>
            <a:fillRect/>
          </a:stretch>
        </p:blipFill>
        <p:spPr>
          <a:xfrm>
            <a:off x="8431339" y="2122557"/>
            <a:ext cx="182880" cy="182880"/>
          </a:xfrm>
          <a:prstGeom prst="rect">
            <a:avLst/>
          </a:prstGeom>
        </p:spPr>
      </p:pic>
      <p:pic>
        <p:nvPicPr>
          <p:cNvPr id="74" name="Picture 73"/>
          <p:cNvPicPr>
            <a:picLocks noChangeAspect="1"/>
          </p:cNvPicPr>
          <p:nvPr/>
        </p:nvPicPr>
        <p:blipFill>
          <a:blip r:embed="rId10"/>
          <a:stretch>
            <a:fillRect/>
          </a:stretch>
        </p:blipFill>
        <p:spPr>
          <a:xfrm>
            <a:off x="8390818" y="2471314"/>
            <a:ext cx="182880" cy="182880"/>
          </a:xfrm>
          <a:prstGeom prst="rect">
            <a:avLst/>
          </a:prstGeom>
        </p:spPr>
      </p:pic>
      <p:pic>
        <p:nvPicPr>
          <p:cNvPr id="75" name="Picture 74"/>
          <p:cNvPicPr>
            <a:picLocks noChangeAspect="1"/>
          </p:cNvPicPr>
          <p:nvPr/>
        </p:nvPicPr>
        <p:blipFill>
          <a:blip r:embed="rId9"/>
          <a:stretch>
            <a:fillRect/>
          </a:stretch>
        </p:blipFill>
        <p:spPr>
          <a:xfrm>
            <a:off x="8184333" y="2948087"/>
            <a:ext cx="315148" cy="109728"/>
          </a:xfrm>
          <a:prstGeom prst="rect">
            <a:avLst/>
          </a:prstGeom>
        </p:spPr>
      </p:pic>
      <p:pic>
        <p:nvPicPr>
          <p:cNvPr id="76" name="Picture 75"/>
          <p:cNvPicPr>
            <a:picLocks noChangeAspect="1"/>
          </p:cNvPicPr>
          <p:nvPr/>
        </p:nvPicPr>
        <p:blipFill>
          <a:blip r:embed="rId10"/>
          <a:stretch>
            <a:fillRect/>
          </a:stretch>
        </p:blipFill>
        <p:spPr>
          <a:xfrm>
            <a:off x="2710621" y="2101778"/>
            <a:ext cx="182880" cy="182880"/>
          </a:xfrm>
          <a:prstGeom prst="rect">
            <a:avLst/>
          </a:prstGeom>
        </p:spPr>
      </p:pic>
      <p:pic>
        <p:nvPicPr>
          <p:cNvPr id="77" name="Picture 76"/>
          <p:cNvPicPr>
            <a:picLocks noChangeAspect="1"/>
          </p:cNvPicPr>
          <p:nvPr/>
        </p:nvPicPr>
        <p:blipFill>
          <a:blip r:embed="rId10"/>
          <a:stretch>
            <a:fillRect/>
          </a:stretch>
        </p:blipFill>
        <p:spPr>
          <a:xfrm>
            <a:off x="2578191" y="2297199"/>
            <a:ext cx="182880" cy="182880"/>
          </a:xfrm>
          <a:prstGeom prst="rect">
            <a:avLst/>
          </a:prstGeom>
        </p:spPr>
      </p:pic>
      <p:pic>
        <p:nvPicPr>
          <p:cNvPr id="78" name="Picture 77"/>
          <p:cNvPicPr>
            <a:picLocks noChangeAspect="1"/>
          </p:cNvPicPr>
          <p:nvPr/>
        </p:nvPicPr>
        <p:blipFill>
          <a:blip r:embed="rId9"/>
          <a:stretch>
            <a:fillRect/>
          </a:stretch>
        </p:blipFill>
        <p:spPr>
          <a:xfrm>
            <a:off x="2594421" y="2531211"/>
            <a:ext cx="315148" cy="109728"/>
          </a:xfrm>
          <a:prstGeom prst="rect">
            <a:avLst/>
          </a:prstGeom>
        </p:spPr>
      </p:pic>
      <p:pic>
        <p:nvPicPr>
          <p:cNvPr id="79" name="Picture 78"/>
          <p:cNvPicPr>
            <a:picLocks noChangeAspect="1"/>
          </p:cNvPicPr>
          <p:nvPr/>
        </p:nvPicPr>
        <p:blipFill>
          <a:blip r:embed="rId9"/>
          <a:stretch>
            <a:fillRect/>
          </a:stretch>
        </p:blipFill>
        <p:spPr>
          <a:xfrm>
            <a:off x="2494474" y="4350051"/>
            <a:ext cx="315148" cy="109728"/>
          </a:xfrm>
          <a:prstGeom prst="rect">
            <a:avLst/>
          </a:prstGeom>
        </p:spPr>
      </p:pic>
      <p:pic>
        <p:nvPicPr>
          <p:cNvPr id="80" name="Picture 79"/>
          <p:cNvPicPr>
            <a:picLocks noChangeAspect="1"/>
          </p:cNvPicPr>
          <p:nvPr/>
        </p:nvPicPr>
        <p:blipFill>
          <a:blip r:embed="rId9"/>
          <a:stretch>
            <a:fillRect/>
          </a:stretch>
        </p:blipFill>
        <p:spPr>
          <a:xfrm>
            <a:off x="2859046" y="4546274"/>
            <a:ext cx="315148" cy="109728"/>
          </a:xfrm>
          <a:prstGeom prst="rect">
            <a:avLst/>
          </a:prstGeom>
        </p:spPr>
      </p:pic>
      <p:pic>
        <p:nvPicPr>
          <p:cNvPr id="81" name="Picture 80"/>
          <p:cNvPicPr>
            <a:picLocks noChangeAspect="1"/>
          </p:cNvPicPr>
          <p:nvPr/>
        </p:nvPicPr>
        <p:blipFill>
          <a:blip r:embed="rId10"/>
          <a:stretch>
            <a:fillRect/>
          </a:stretch>
        </p:blipFill>
        <p:spPr>
          <a:xfrm>
            <a:off x="2600664" y="4015432"/>
            <a:ext cx="182880" cy="182880"/>
          </a:xfrm>
          <a:prstGeom prst="rect">
            <a:avLst/>
          </a:prstGeom>
        </p:spPr>
      </p:pic>
      <p:pic>
        <p:nvPicPr>
          <p:cNvPr id="82" name="Picture 81"/>
          <p:cNvPicPr>
            <a:picLocks noChangeAspect="1"/>
          </p:cNvPicPr>
          <p:nvPr/>
        </p:nvPicPr>
        <p:blipFill>
          <a:blip r:embed="rId10"/>
          <a:stretch>
            <a:fillRect/>
          </a:stretch>
        </p:blipFill>
        <p:spPr>
          <a:xfrm>
            <a:off x="2417784" y="4930296"/>
            <a:ext cx="182880" cy="182880"/>
          </a:xfrm>
          <a:prstGeom prst="rect">
            <a:avLst/>
          </a:prstGeom>
        </p:spPr>
      </p:pic>
      <p:pic>
        <p:nvPicPr>
          <p:cNvPr id="83" name="Picture 82"/>
          <p:cNvPicPr>
            <a:picLocks noChangeAspect="1"/>
          </p:cNvPicPr>
          <p:nvPr/>
        </p:nvPicPr>
        <p:blipFill>
          <a:blip r:embed="rId10"/>
          <a:stretch>
            <a:fillRect/>
          </a:stretch>
        </p:blipFill>
        <p:spPr>
          <a:xfrm>
            <a:off x="2764235" y="5182340"/>
            <a:ext cx="182880" cy="182880"/>
          </a:xfrm>
          <a:prstGeom prst="rect">
            <a:avLst/>
          </a:prstGeom>
        </p:spPr>
      </p:pic>
      <p:pic>
        <p:nvPicPr>
          <p:cNvPr id="84" name="Picture 83"/>
          <p:cNvPicPr>
            <a:picLocks noChangeAspect="1"/>
          </p:cNvPicPr>
          <p:nvPr/>
        </p:nvPicPr>
        <p:blipFill>
          <a:blip r:embed="rId10"/>
          <a:stretch>
            <a:fillRect/>
          </a:stretch>
        </p:blipFill>
        <p:spPr>
          <a:xfrm>
            <a:off x="2417784" y="5445469"/>
            <a:ext cx="182880" cy="182880"/>
          </a:xfrm>
          <a:prstGeom prst="rect">
            <a:avLst/>
          </a:prstGeom>
        </p:spPr>
      </p:pic>
      <p:pic>
        <p:nvPicPr>
          <p:cNvPr id="85" name="Picture 84"/>
          <p:cNvPicPr>
            <a:picLocks noChangeAspect="1"/>
          </p:cNvPicPr>
          <p:nvPr/>
        </p:nvPicPr>
        <p:blipFill>
          <a:blip r:embed="rId10"/>
          <a:stretch>
            <a:fillRect/>
          </a:stretch>
        </p:blipFill>
        <p:spPr>
          <a:xfrm>
            <a:off x="5253956" y="3819058"/>
            <a:ext cx="182880" cy="182880"/>
          </a:xfrm>
          <a:prstGeom prst="rect">
            <a:avLst/>
          </a:prstGeom>
        </p:spPr>
      </p:pic>
      <p:pic>
        <p:nvPicPr>
          <p:cNvPr id="86" name="Picture 85"/>
          <p:cNvPicPr>
            <a:picLocks noChangeAspect="1"/>
          </p:cNvPicPr>
          <p:nvPr/>
        </p:nvPicPr>
        <p:blipFill>
          <a:blip r:embed="rId10"/>
          <a:stretch>
            <a:fillRect/>
          </a:stretch>
        </p:blipFill>
        <p:spPr>
          <a:xfrm>
            <a:off x="5345396" y="4117896"/>
            <a:ext cx="182880" cy="182880"/>
          </a:xfrm>
          <a:prstGeom prst="rect">
            <a:avLst/>
          </a:prstGeom>
        </p:spPr>
      </p:pic>
      <p:pic>
        <p:nvPicPr>
          <p:cNvPr id="87" name="Picture 86"/>
          <p:cNvPicPr>
            <a:picLocks noChangeAspect="1"/>
          </p:cNvPicPr>
          <p:nvPr/>
        </p:nvPicPr>
        <p:blipFill>
          <a:blip r:embed="rId9"/>
          <a:stretch>
            <a:fillRect/>
          </a:stretch>
        </p:blipFill>
        <p:spPr>
          <a:xfrm>
            <a:off x="5604428" y="4366828"/>
            <a:ext cx="315148" cy="109728"/>
          </a:xfrm>
          <a:prstGeom prst="rect">
            <a:avLst/>
          </a:prstGeom>
        </p:spPr>
      </p:pic>
      <p:pic>
        <p:nvPicPr>
          <p:cNvPr id="88" name="Picture 87"/>
          <p:cNvPicPr>
            <a:picLocks noChangeAspect="1"/>
          </p:cNvPicPr>
          <p:nvPr/>
        </p:nvPicPr>
        <p:blipFill>
          <a:blip r:embed="rId10"/>
          <a:stretch>
            <a:fillRect/>
          </a:stretch>
        </p:blipFill>
        <p:spPr>
          <a:xfrm>
            <a:off x="5538211" y="4526467"/>
            <a:ext cx="182880" cy="182880"/>
          </a:xfrm>
          <a:prstGeom prst="rect">
            <a:avLst/>
          </a:prstGeom>
        </p:spPr>
      </p:pic>
      <p:pic>
        <p:nvPicPr>
          <p:cNvPr id="89" name="Picture 88"/>
          <p:cNvPicPr>
            <a:picLocks noChangeAspect="1"/>
          </p:cNvPicPr>
          <p:nvPr/>
        </p:nvPicPr>
        <p:blipFill>
          <a:blip r:embed="rId10"/>
          <a:stretch>
            <a:fillRect/>
          </a:stretch>
        </p:blipFill>
        <p:spPr>
          <a:xfrm>
            <a:off x="5330108" y="4846719"/>
            <a:ext cx="182880" cy="182880"/>
          </a:xfrm>
          <a:prstGeom prst="rect">
            <a:avLst/>
          </a:prstGeom>
        </p:spPr>
      </p:pic>
      <p:pic>
        <p:nvPicPr>
          <p:cNvPr id="90" name="Picture 89"/>
          <p:cNvPicPr>
            <a:picLocks noChangeAspect="1"/>
          </p:cNvPicPr>
          <p:nvPr/>
        </p:nvPicPr>
        <p:blipFill>
          <a:blip r:embed="rId10"/>
          <a:stretch>
            <a:fillRect/>
          </a:stretch>
        </p:blipFill>
        <p:spPr>
          <a:xfrm>
            <a:off x="5336559" y="5160693"/>
            <a:ext cx="182880" cy="182880"/>
          </a:xfrm>
          <a:prstGeom prst="rect">
            <a:avLst/>
          </a:prstGeom>
        </p:spPr>
      </p:pic>
      <p:pic>
        <p:nvPicPr>
          <p:cNvPr id="91" name="Picture 90"/>
          <p:cNvPicPr>
            <a:picLocks noChangeAspect="1"/>
          </p:cNvPicPr>
          <p:nvPr/>
        </p:nvPicPr>
        <p:blipFill>
          <a:blip r:embed="rId10"/>
          <a:stretch>
            <a:fillRect/>
          </a:stretch>
        </p:blipFill>
        <p:spPr>
          <a:xfrm>
            <a:off x="8442333" y="4388068"/>
            <a:ext cx="182880" cy="182880"/>
          </a:xfrm>
          <a:prstGeom prst="rect">
            <a:avLst/>
          </a:prstGeom>
        </p:spPr>
      </p:pic>
      <p:grpSp>
        <p:nvGrpSpPr>
          <p:cNvPr id="92" name="Group 91"/>
          <p:cNvGrpSpPr/>
          <p:nvPr/>
        </p:nvGrpSpPr>
        <p:grpSpPr>
          <a:xfrm>
            <a:off x="2944024" y="6214589"/>
            <a:ext cx="5944640" cy="279227"/>
            <a:chOff x="6863867" y="803295"/>
            <a:chExt cx="5944640" cy="279227"/>
          </a:xfrm>
        </p:grpSpPr>
        <p:sp>
          <p:nvSpPr>
            <p:cNvPr id="93" name="Rounded Rectangle 92"/>
            <p:cNvSpPr/>
            <p:nvPr/>
          </p:nvSpPr>
          <p:spPr bwMode="auto">
            <a:xfrm>
              <a:off x="7296423" y="803295"/>
              <a:ext cx="5512084" cy="279227"/>
            </a:xfrm>
            <a:prstGeom prst="roundRect">
              <a:avLst/>
            </a:prstGeom>
            <a:solidFill>
              <a:srgbClr val="EAEAEA"/>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94" name="TextBox 93"/>
            <p:cNvSpPr txBox="1"/>
            <p:nvPr/>
          </p:nvSpPr>
          <p:spPr>
            <a:xfrm>
              <a:off x="9437547" y="828638"/>
              <a:ext cx="3355592" cy="230832"/>
            </a:xfrm>
            <a:prstGeom prst="rect">
              <a:avLst/>
            </a:prstGeom>
            <a:noFill/>
          </p:spPr>
          <p:txBody>
            <a:bodyPr wrap="square" rtlCol="0">
              <a:spAutoFit/>
            </a:bodyPr>
            <a:lstStyle/>
            <a:p>
              <a:pPr algn="r"/>
              <a:r>
                <a:rPr lang="en-US" sz="900" dirty="0" smtClean="0">
                  <a:solidFill>
                    <a:schemeClr val="accent2">
                      <a:lumMod val="75000"/>
                    </a:schemeClr>
                  </a:solidFill>
                  <a:latin typeface="+mj-lt"/>
                </a:rPr>
                <a:t>Release 1        </a:t>
              </a:r>
              <a:r>
                <a:rPr lang="en-US" sz="900" dirty="0" smtClean="0">
                  <a:solidFill>
                    <a:srgbClr val="FF6600"/>
                  </a:solidFill>
                  <a:latin typeface="+mj-lt"/>
                </a:rPr>
                <a:t>Release 2        </a:t>
              </a:r>
              <a:r>
                <a:rPr lang="en-US" sz="900" dirty="0" smtClean="0">
                  <a:solidFill>
                    <a:schemeClr val="accent1"/>
                  </a:solidFill>
                  <a:latin typeface="+mj-lt"/>
                </a:rPr>
                <a:t>Release 3         </a:t>
              </a:r>
              <a:r>
                <a:rPr lang="en-US" sz="900" dirty="0" smtClean="0">
                  <a:solidFill>
                    <a:schemeClr val="tx1">
                      <a:lumMod val="50000"/>
                      <a:lumOff val="50000"/>
                    </a:schemeClr>
                  </a:solidFill>
                  <a:latin typeface="+mj-lt"/>
                </a:rPr>
                <a:t>Not in Scope</a:t>
              </a:r>
              <a:endParaRPr lang="en-US" sz="900" dirty="0">
                <a:solidFill>
                  <a:schemeClr val="tx1">
                    <a:lumMod val="50000"/>
                    <a:lumOff val="50000"/>
                  </a:schemeClr>
                </a:solidFill>
                <a:latin typeface="+mj-lt"/>
              </a:endParaRPr>
            </a:p>
          </p:txBody>
        </p:sp>
        <p:sp>
          <p:nvSpPr>
            <p:cNvPr id="95" name="Rectangle 94"/>
            <p:cNvSpPr/>
            <p:nvPr/>
          </p:nvSpPr>
          <p:spPr bwMode="auto">
            <a:xfrm>
              <a:off x="10054056" y="913806"/>
              <a:ext cx="76200" cy="75926"/>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p:txBody>
        </p:sp>
        <p:sp>
          <p:nvSpPr>
            <p:cNvPr id="96" name="Rectangle 95"/>
            <p:cNvSpPr/>
            <p:nvPr/>
          </p:nvSpPr>
          <p:spPr bwMode="auto">
            <a:xfrm>
              <a:off x="10702371" y="915639"/>
              <a:ext cx="76200" cy="75926"/>
            </a:xfrm>
            <a:prstGeom prst="rect">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p:txBody>
        </p:sp>
        <p:sp>
          <p:nvSpPr>
            <p:cNvPr id="97" name="Rectangle 96"/>
            <p:cNvSpPr/>
            <p:nvPr/>
          </p:nvSpPr>
          <p:spPr bwMode="auto">
            <a:xfrm>
              <a:off x="11350391" y="913806"/>
              <a:ext cx="76200" cy="75926"/>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p:txBody>
        </p:sp>
        <p:sp>
          <p:nvSpPr>
            <p:cNvPr id="98" name="Rectangle 97"/>
            <p:cNvSpPr/>
            <p:nvPr/>
          </p:nvSpPr>
          <p:spPr bwMode="auto">
            <a:xfrm>
              <a:off x="12020823" y="913806"/>
              <a:ext cx="76200" cy="75926"/>
            </a:xfrm>
            <a:prstGeom prst="rect">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cs typeface="Arial" charset="0"/>
              </a:endParaRPr>
            </a:p>
          </p:txBody>
        </p:sp>
        <p:pic>
          <p:nvPicPr>
            <p:cNvPr id="99" name="Picture 98"/>
            <p:cNvPicPr>
              <a:picLocks noChangeAspect="1"/>
            </p:cNvPicPr>
            <p:nvPr/>
          </p:nvPicPr>
          <p:blipFill>
            <a:blip r:embed="rId9"/>
            <a:stretch>
              <a:fillRect/>
            </a:stretch>
          </p:blipFill>
          <p:spPr>
            <a:xfrm>
              <a:off x="8340360" y="898840"/>
              <a:ext cx="315148" cy="109728"/>
            </a:xfrm>
            <a:prstGeom prst="rect">
              <a:avLst/>
            </a:prstGeom>
          </p:spPr>
        </p:pic>
        <p:pic>
          <p:nvPicPr>
            <p:cNvPr id="100" name="Picture 99"/>
            <p:cNvPicPr>
              <a:picLocks noChangeAspect="1"/>
            </p:cNvPicPr>
            <p:nvPr/>
          </p:nvPicPr>
          <p:blipFill>
            <a:blip r:embed="rId10"/>
            <a:stretch>
              <a:fillRect/>
            </a:stretch>
          </p:blipFill>
          <p:spPr>
            <a:xfrm>
              <a:off x="7419364" y="856191"/>
              <a:ext cx="182880" cy="182880"/>
            </a:xfrm>
            <a:prstGeom prst="rect">
              <a:avLst/>
            </a:prstGeom>
          </p:spPr>
        </p:pic>
        <p:sp>
          <p:nvSpPr>
            <p:cNvPr id="101" name="TextBox 100"/>
            <p:cNvSpPr txBox="1"/>
            <p:nvPr/>
          </p:nvSpPr>
          <p:spPr>
            <a:xfrm>
              <a:off x="7627576" y="875647"/>
              <a:ext cx="583493" cy="138499"/>
            </a:xfrm>
            <a:prstGeom prst="rect">
              <a:avLst/>
            </a:prstGeom>
            <a:noFill/>
          </p:spPr>
          <p:txBody>
            <a:bodyPr wrap="none" lIns="0" tIns="0" rIns="0" bIns="0" rtlCol="0">
              <a:spAutoFit/>
            </a:bodyPr>
            <a:lstStyle/>
            <a:p>
              <a:r>
                <a:rPr lang="en-US" sz="900" dirty="0" smtClean="0">
                  <a:solidFill>
                    <a:schemeClr val="tx1">
                      <a:lumMod val="75000"/>
                      <a:lumOff val="25000"/>
                    </a:schemeClr>
                  </a:solidFill>
                  <a:latin typeface="+mn-lt"/>
                </a:rPr>
                <a:t>New feature</a:t>
              </a:r>
            </a:p>
          </p:txBody>
        </p:sp>
        <p:sp>
          <p:nvSpPr>
            <p:cNvPr id="102" name="TextBox 101"/>
            <p:cNvSpPr txBox="1"/>
            <p:nvPr/>
          </p:nvSpPr>
          <p:spPr>
            <a:xfrm>
              <a:off x="8720946" y="880833"/>
              <a:ext cx="1240724" cy="138499"/>
            </a:xfrm>
            <a:prstGeom prst="rect">
              <a:avLst/>
            </a:prstGeom>
            <a:noFill/>
          </p:spPr>
          <p:txBody>
            <a:bodyPr wrap="none" lIns="0" tIns="0" rIns="0" bIns="0" rtlCol="0">
              <a:spAutoFit/>
            </a:bodyPr>
            <a:lstStyle/>
            <a:p>
              <a:r>
                <a:rPr lang="en-US" sz="900" dirty="0" smtClean="0">
                  <a:solidFill>
                    <a:schemeClr val="tx1">
                      <a:lumMod val="75000"/>
                      <a:lumOff val="25000"/>
                    </a:schemeClr>
                  </a:solidFill>
                  <a:latin typeface="+mn-lt"/>
                </a:rPr>
                <a:t>Enhancing existing feature</a:t>
              </a:r>
            </a:p>
          </p:txBody>
        </p:sp>
        <p:sp>
          <p:nvSpPr>
            <p:cNvPr id="103" name="TextBox 102"/>
            <p:cNvSpPr txBox="1"/>
            <p:nvPr/>
          </p:nvSpPr>
          <p:spPr>
            <a:xfrm>
              <a:off x="6863867" y="873658"/>
              <a:ext cx="370294" cy="138499"/>
            </a:xfrm>
            <a:prstGeom prst="rect">
              <a:avLst/>
            </a:prstGeom>
            <a:noFill/>
          </p:spPr>
          <p:txBody>
            <a:bodyPr wrap="none" lIns="0" tIns="0" rIns="0" bIns="0" rtlCol="0">
              <a:spAutoFit/>
            </a:bodyPr>
            <a:lstStyle/>
            <a:p>
              <a:r>
                <a:rPr lang="en-US" sz="900" dirty="0" smtClean="0">
                  <a:solidFill>
                    <a:schemeClr val="tx1">
                      <a:lumMod val="75000"/>
                      <a:lumOff val="25000"/>
                    </a:schemeClr>
                  </a:solidFill>
                  <a:latin typeface="+mn-lt"/>
                </a:rPr>
                <a:t>Legend:</a:t>
              </a:r>
            </a:p>
          </p:txBody>
        </p:sp>
      </p:grpSp>
      <p:pic>
        <p:nvPicPr>
          <p:cNvPr id="104" name="Picture 103"/>
          <p:cNvPicPr>
            <a:picLocks noChangeAspect="1"/>
          </p:cNvPicPr>
          <p:nvPr/>
        </p:nvPicPr>
        <p:blipFill>
          <a:blip r:embed="rId10"/>
          <a:stretch>
            <a:fillRect/>
          </a:stretch>
        </p:blipFill>
        <p:spPr>
          <a:xfrm>
            <a:off x="8431464" y="3832552"/>
            <a:ext cx="182880" cy="182880"/>
          </a:xfrm>
          <a:prstGeom prst="rect">
            <a:avLst/>
          </a:prstGeom>
        </p:spPr>
      </p:pic>
      <p:sp>
        <p:nvSpPr>
          <p:cNvPr id="105" name="Content Placeholder 2"/>
          <p:cNvSpPr txBox="1">
            <a:spLocks/>
          </p:cNvSpPr>
          <p:nvPr/>
        </p:nvSpPr>
        <p:spPr bwMode="auto">
          <a:xfrm>
            <a:off x="49464" y="623982"/>
            <a:ext cx="855821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Narrow" charset="0"/>
                <a:ea typeface="ＭＳ Ｐゴシック" charset="0"/>
                <a:cs typeface="ＭＳ Ｐゴシック" charset="0"/>
              </a:defRPr>
            </a:lvl1pPr>
            <a:lvl2pPr marL="742950" indent="-285750" eaLnBrk="0" hangingPunct="0">
              <a:defRPr sz="2400">
                <a:solidFill>
                  <a:schemeClr val="tx1"/>
                </a:solidFill>
                <a:latin typeface="Arial Narrow" charset="0"/>
                <a:ea typeface="ＭＳ Ｐゴシック" charset="0"/>
              </a:defRPr>
            </a:lvl2pPr>
            <a:lvl3pPr marL="1143000" indent="-228600" eaLnBrk="0" hangingPunct="0">
              <a:defRPr sz="2400">
                <a:solidFill>
                  <a:schemeClr val="tx1"/>
                </a:solidFill>
                <a:latin typeface="Arial Narrow" charset="0"/>
                <a:ea typeface="ＭＳ Ｐゴシック" charset="0"/>
              </a:defRPr>
            </a:lvl3pPr>
            <a:lvl4pPr marL="1600200" indent="-228600" eaLnBrk="0" hangingPunct="0">
              <a:defRPr sz="2400">
                <a:solidFill>
                  <a:schemeClr val="tx1"/>
                </a:solidFill>
                <a:latin typeface="Arial Narrow" charset="0"/>
                <a:ea typeface="ＭＳ Ｐゴシック" charset="0"/>
              </a:defRPr>
            </a:lvl4pPr>
            <a:lvl5pPr marL="2057400" indent="-228600" eaLnBrk="0" hangingPunct="0">
              <a:defRPr sz="2400">
                <a:solidFill>
                  <a:schemeClr val="tx1"/>
                </a:solidFill>
                <a:latin typeface="Arial Narrow" charset="0"/>
                <a:ea typeface="ＭＳ Ｐゴシック" charset="0"/>
              </a:defRPr>
            </a:lvl5pPr>
            <a:lvl6pPr marL="2514600" indent="-228600" eaLnBrk="0" fontAlgn="base" hangingPunct="0">
              <a:spcBef>
                <a:spcPct val="0"/>
              </a:spcBef>
              <a:spcAft>
                <a:spcPct val="0"/>
              </a:spcAft>
              <a:defRPr sz="2400">
                <a:solidFill>
                  <a:schemeClr val="tx1"/>
                </a:solidFill>
                <a:latin typeface="Arial Narrow" charset="0"/>
                <a:ea typeface="ＭＳ Ｐゴシック" charset="0"/>
              </a:defRPr>
            </a:lvl6pPr>
            <a:lvl7pPr marL="2971800" indent="-228600" eaLnBrk="0" fontAlgn="base" hangingPunct="0">
              <a:spcBef>
                <a:spcPct val="0"/>
              </a:spcBef>
              <a:spcAft>
                <a:spcPct val="0"/>
              </a:spcAft>
              <a:defRPr sz="2400">
                <a:solidFill>
                  <a:schemeClr val="tx1"/>
                </a:solidFill>
                <a:latin typeface="Arial Narrow" charset="0"/>
                <a:ea typeface="ＭＳ Ｐゴシック" charset="0"/>
              </a:defRPr>
            </a:lvl7pPr>
            <a:lvl8pPr marL="3429000" indent="-228600" eaLnBrk="0" fontAlgn="base" hangingPunct="0">
              <a:spcBef>
                <a:spcPct val="0"/>
              </a:spcBef>
              <a:spcAft>
                <a:spcPct val="0"/>
              </a:spcAft>
              <a:defRPr sz="2400">
                <a:solidFill>
                  <a:schemeClr val="tx1"/>
                </a:solidFill>
                <a:latin typeface="Arial Narrow" charset="0"/>
                <a:ea typeface="ＭＳ Ｐゴシック" charset="0"/>
              </a:defRPr>
            </a:lvl8pPr>
            <a:lvl9pPr marL="3886200" indent="-228600" eaLnBrk="0" fontAlgn="base" hangingPunct="0">
              <a:spcBef>
                <a:spcPct val="0"/>
              </a:spcBef>
              <a:spcAft>
                <a:spcPct val="0"/>
              </a:spcAft>
              <a:defRPr sz="2400">
                <a:solidFill>
                  <a:schemeClr val="tx1"/>
                </a:solidFill>
                <a:latin typeface="Arial Narrow" charset="0"/>
                <a:ea typeface="ＭＳ Ｐゴシック" charset="0"/>
              </a:defRPr>
            </a:lvl9pPr>
          </a:lstStyle>
          <a:p>
            <a:pPr>
              <a:spcBef>
                <a:spcPts val="300"/>
              </a:spcBef>
              <a:spcAft>
                <a:spcPts val="300"/>
              </a:spcAft>
            </a:pPr>
            <a:r>
              <a:rPr lang="en-US" sz="1200" dirty="0" smtClean="0">
                <a:solidFill>
                  <a:srgbClr val="000000"/>
                </a:solidFill>
                <a:latin typeface="Avenir Book"/>
                <a:cs typeface="Avenir Book"/>
              </a:rPr>
              <a:t>“Digital Transformation is </a:t>
            </a:r>
            <a:r>
              <a:rPr lang="en-US" sz="1200" dirty="0" smtClean="0">
                <a:latin typeface="Avenir Book"/>
                <a:cs typeface="Avenir Book"/>
              </a:rPr>
              <a:t>defined as the re-alignment </a:t>
            </a:r>
            <a:r>
              <a:rPr lang="en-US" sz="1200" dirty="0">
                <a:latin typeface="Avenir Book"/>
                <a:cs typeface="Avenir Book"/>
              </a:rPr>
              <a:t>of, or new investment in, technology and business models to more effectively engage digital consumers at every touchpoint in the customer experience </a:t>
            </a:r>
            <a:r>
              <a:rPr lang="en-US" sz="1200" dirty="0" smtClean="0">
                <a:latin typeface="Avenir Book"/>
                <a:cs typeface="Avenir Book"/>
              </a:rPr>
              <a:t>lifecycle.”</a:t>
            </a:r>
            <a:endParaRPr lang="en-US" sz="1200" dirty="0">
              <a:solidFill>
                <a:srgbClr val="000000"/>
              </a:solidFill>
              <a:latin typeface="Avenir Book"/>
              <a:cs typeface="Avenir Book"/>
            </a:endParaRPr>
          </a:p>
        </p:txBody>
      </p:sp>
      <p:sp>
        <p:nvSpPr>
          <p:cNvPr id="106" name="TextBox 105"/>
          <p:cNvSpPr txBox="1"/>
          <p:nvPr/>
        </p:nvSpPr>
        <p:spPr>
          <a:xfrm>
            <a:off x="270848" y="6173105"/>
            <a:ext cx="2538773" cy="276999"/>
          </a:xfrm>
          <a:prstGeom prst="rect">
            <a:avLst/>
          </a:prstGeom>
          <a:noFill/>
        </p:spPr>
        <p:txBody>
          <a:bodyPr wrap="square" lIns="0" tIns="0" rIns="0" bIns="0" rtlCol="0">
            <a:spAutoFit/>
          </a:bodyPr>
          <a:lstStyle/>
          <a:p>
            <a:r>
              <a:rPr lang="en-US" sz="900" i="1" dirty="0" smtClean="0">
                <a:latin typeface="+mn-lt"/>
              </a:rPr>
              <a:t>Note, above was proposed scope presented  June 2014 and we have not yet incorporated feedback provided.</a:t>
            </a:r>
          </a:p>
        </p:txBody>
      </p:sp>
      <p:sp>
        <p:nvSpPr>
          <p:cNvPr id="107" name="Title 2"/>
          <p:cNvSpPr>
            <a:spLocks noGrp="1"/>
          </p:cNvSpPr>
          <p:nvPr>
            <p:ph type="title"/>
          </p:nvPr>
        </p:nvSpPr>
        <p:spPr>
          <a:xfrm>
            <a:off x="161925" y="53908"/>
            <a:ext cx="7575550" cy="476864"/>
          </a:xfrm>
          <a:prstGeom prst="rect">
            <a:avLst/>
          </a:prstGeom>
        </p:spPr>
        <p:txBody>
          <a:bodyPr/>
          <a:lstStyle/>
          <a:p>
            <a:r>
              <a:rPr lang="en-US" dirty="0" smtClean="0">
                <a:latin typeface="Avenir Book"/>
                <a:cs typeface="Avenir Book"/>
              </a:rPr>
              <a:t>Delivering the Consumer Experience</a:t>
            </a:r>
            <a:endParaRPr lang="en-US" dirty="0">
              <a:latin typeface="Avenir Book"/>
              <a:cs typeface="Avenir Book"/>
            </a:endParaRPr>
          </a:p>
        </p:txBody>
      </p:sp>
    </p:spTree>
    <p:extLst>
      <p:ext uri="{BB962C8B-B14F-4D97-AF65-F5344CB8AC3E}">
        <p14:creationId xmlns:p14="http://schemas.microsoft.com/office/powerpoint/2010/main" val="12404408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Release 2 High</a:t>
            </a:r>
            <a:r>
              <a:rPr lang="en-US" sz="2200" b="0" dirty="0" smtClean="0">
                <a:latin typeface="Avenir Book"/>
                <a:cs typeface="Avenir Book"/>
              </a:rPr>
              <a:t>-Level </a:t>
            </a:r>
            <a:r>
              <a:rPr lang="en-US" sz="2200" b="0" dirty="0" smtClean="0">
                <a:latin typeface="Avenir Book"/>
                <a:cs typeface="Avenir Book"/>
              </a:rPr>
              <a:t>Scope</a:t>
            </a:r>
            <a:endParaRPr lang="en-US" sz="2200" b="0" dirty="0">
              <a:latin typeface="Avenir Book"/>
              <a:cs typeface="Avenir Book"/>
            </a:endParaRPr>
          </a:p>
        </p:txBody>
      </p:sp>
      <p:graphicFrame>
        <p:nvGraphicFramePr>
          <p:cNvPr id="4" name="Table 3"/>
          <p:cNvGraphicFramePr>
            <a:graphicFrameLocks noGrp="1"/>
          </p:cNvGraphicFramePr>
          <p:nvPr>
            <p:extLst>
              <p:ext uri="{D42A27DB-BD31-4B8C-83A1-F6EECF244321}">
                <p14:modId xmlns:p14="http://schemas.microsoft.com/office/powerpoint/2010/main" val="1097887855"/>
              </p:ext>
            </p:extLst>
          </p:nvPr>
        </p:nvGraphicFramePr>
        <p:xfrm>
          <a:off x="184150" y="762001"/>
          <a:ext cx="8775700" cy="5810251"/>
        </p:xfrm>
        <a:graphic>
          <a:graphicData uri="http://schemas.openxmlformats.org/drawingml/2006/table">
            <a:tbl>
              <a:tblPr firstRow="1" bandRow="1">
                <a:tableStyleId>{5C22544A-7EE6-4342-B048-85BDC9FD1C3A}</a:tableStyleId>
              </a:tblPr>
              <a:tblGrid>
                <a:gridCol w="1755140"/>
                <a:gridCol w="1755140"/>
                <a:gridCol w="1755140"/>
                <a:gridCol w="1755140"/>
                <a:gridCol w="1755140"/>
              </a:tblGrid>
              <a:tr h="613158">
                <a:tc>
                  <a:txBody>
                    <a:bodyPr/>
                    <a:lstStyle/>
                    <a:p>
                      <a:pPr algn="ctr"/>
                      <a:r>
                        <a:rPr lang="en-US" sz="1600" dirty="0" smtClean="0">
                          <a:latin typeface="Avenir Book"/>
                          <a:cs typeface="Avenir Book"/>
                        </a:rPr>
                        <a:t>After</a:t>
                      </a:r>
                      <a:r>
                        <a:rPr lang="en-US" sz="1600" baseline="0" dirty="0" smtClean="0">
                          <a:latin typeface="Avenir Book"/>
                          <a:cs typeface="Avenir Book"/>
                        </a:rPr>
                        <a:t> Visit Hub</a:t>
                      </a:r>
                      <a:endParaRPr lang="en-US" sz="16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tc>
                  <a:txBody>
                    <a:bodyPr/>
                    <a:lstStyle/>
                    <a:p>
                      <a:pPr algn="ctr"/>
                      <a:r>
                        <a:rPr lang="en-US" sz="1600" dirty="0" smtClean="0">
                          <a:solidFill>
                            <a:schemeClr val="bg1"/>
                          </a:solidFill>
                          <a:latin typeface="Avenir Book"/>
                          <a:cs typeface="Avenir Book"/>
                        </a:rPr>
                        <a:t>Financial Guidance</a:t>
                      </a:r>
                      <a:endParaRPr lang="en-US" sz="1600" dirty="0">
                        <a:solidFill>
                          <a:schemeClr val="bg1"/>
                        </a:solidFill>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tc>
                  <a:txBody>
                    <a:bodyPr/>
                    <a:lstStyle/>
                    <a:p>
                      <a:pPr algn="ctr"/>
                      <a:r>
                        <a:rPr lang="en-US" sz="1600" dirty="0" smtClean="0">
                          <a:latin typeface="Avenir Book"/>
                          <a:cs typeface="Avenir Book"/>
                        </a:rPr>
                        <a:t>Find Care Extensions</a:t>
                      </a:r>
                      <a:endParaRPr lang="en-US" sz="16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tc>
                  <a:txBody>
                    <a:bodyPr/>
                    <a:lstStyle/>
                    <a:p>
                      <a:pPr algn="ctr"/>
                      <a:r>
                        <a:rPr lang="en-US" sz="1600" dirty="0" smtClean="0">
                          <a:latin typeface="Avenir Book"/>
                          <a:cs typeface="Avenir Book"/>
                        </a:rPr>
                        <a:t>Integrated</a:t>
                      </a:r>
                      <a:r>
                        <a:rPr lang="en-US" sz="1600" baseline="0" dirty="0" smtClean="0">
                          <a:latin typeface="Avenir Book"/>
                          <a:cs typeface="Avenir Book"/>
                        </a:rPr>
                        <a:t> Message Center</a:t>
                      </a:r>
                      <a:endParaRPr lang="en-US" sz="16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solidFill>
                      <a:schemeClr val="tx2">
                        <a:lumMod val="75000"/>
                      </a:schemeClr>
                    </a:solidFill>
                  </a:tcPr>
                </a:tc>
                <a:tc>
                  <a:txBody>
                    <a:bodyPr/>
                    <a:lstStyle/>
                    <a:p>
                      <a:pPr algn="ctr"/>
                      <a:r>
                        <a:rPr lang="en-US" sz="1600" dirty="0" smtClean="0">
                          <a:latin typeface="Avenir Book"/>
                          <a:cs typeface="Avenir Book"/>
                        </a:rPr>
                        <a:t>Coverage</a:t>
                      </a:r>
                      <a:r>
                        <a:rPr lang="en-US" sz="1600" baseline="0" dirty="0" smtClean="0">
                          <a:latin typeface="Avenir Book"/>
                          <a:cs typeface="Avenir Book"/>
                        </a:rPr>
                        <a:t> &amp; Payments</a:t>
                      </a:r>
                      <a:endParaRPr lang="en-US" sz="16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solidFill>
                      <a:schemeClr val="tx2">
                        <a:lumMod val="75000"/>
                      </a:schemeClr>
                    </a:solidFill>
                  </a:tcPr>
                </a:tc>
              </a:tr>
              <a:tr h="467671">
                <a:tc>
                  <a:txBody>
                    <a:bodyPr/>
                    <a:lstStyle/>
                    <a:p>
                      <a:pPr marL="0" marR="0" indent="0" algn="ctr" defTabSz="913668" rtl="0" eaLnBrk="1" fontAlgn="auto" latinLnBrk="0" hangingPunct="1">
                        <a:lnSpc>
                          <a:spcPct val="100000"/>
                        </a:lnSpc>
                        <a:spcBef>
                          <a:spcPts val="0"/>
                        </a:spcBef>
                        <a:spcAft>
                          <a:spcPts val="0"/>
                        </a:spcAft>
                        <a:buClrTx/>
                        <a:buSzTx/>
                        <a:buFontTx/>
                        <a:buNone/>
                        <a:tabLst/>
                        <a:defRPr/>
                      </a:pPr>
                      <a:r>
                        <a:rPr lang="en-US" sz="1200" dirty="0" smtClean="0">
                          <a:latin typeface="Avenir Book"/>
                          <a:cs typeface="Avenir Book"/>
                        </a:rPr>
                        <a:t>New Production</a:t>
                      </a:r>
                      <a:r>
                        <a:rPr lang="en-US" sz="1200" baseline="0" dirty="0" smtClean="0">
                          <a:latin typeface="Avenir Book"/>
                          <a:cs typeface="Avenir Book"/>
                        </a:rPr>
                        <a:t> Features Delivered</a:t>
                      </a:r>
                      <a:endParaRPr lang="en-US" sz="1200" dirty="0" smtClean="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tc>
                  <a:txBody>
                    <a:bodyPr/>
                    <a:lstStyle/>
                    <a:p>
                      <a:pPr algn="ctr"/>
                      <a:r>
                        <a:rPr lang="en-US" sz="1200" dirty="0" smtClean="0">
                          <a:latin typeface="Avenir Book"/>
                          <a:cs typeface="Avenir Book"/>
                        </a:rPr>
                        <a:t>New Production</a:t>
                      </a:r>
                      <a:r>
                        <a:rPr lang="en-US" sz="1200" baseline="0" dirty="0" smtClean="0">
                          <a:latin typeface="Avenir Book"/>
                          <a:cs typeface="Avenir Book"/>
                        </a:rPr>
                        <a:t> Features Delivered</a:t>
                      </a:r>
                      <a:endParaRPr lang="en-US" sz="12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tc>
                  <a:txBody>
                    <a:bodyPr/>
                    <a:lstStyle/>
                    <a:p>
                      <a:pPr algn="ctr"/>
                      <a:r>
                        <a:rPr lang="en-US" sz="1200" baseline="0" dirty="0" smtClean="0">
                          <a:latin typeface="Avenir Book"/>
                          <a:cs typeface="Avenir Book"/>
                        </a:rPr>
                        <a:t>Ongoing Foundation &amp; Features from R1</a:t>
                      </a:r>
                      <a:endParaRPr lang="en-US" sz="12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tcPr>
                </a:tc>
                <a:tc>
                  <a:txBody>
                    <a:bodyPr/>
                    <a:lstStyle/>
                    <a:p>
                      <a:pPr algn="ctr"/>
                      <a:r>
                        <a:rPr lang="en-US" sz="1200" dirty="0" smtClean="0">
                          <a:latin typeface="Avenir Book"/>
                          <a:cs typeface="Avenir Book"/>
                        </a:rPr>
                        <a:t>R3</a:t>
                      </a:r>
                      <a:r>
                        <a:rPr lang="en-US" sz="1200" baseline="0" dirty="0" smtClean="0">
                          <a:latin typeface="Avenir Book"/>
                          <a:cs typeface="Avenir Book"/>
                        </a:rPr>
                        <a:t> Discovery &amp; Foundation</a:t>
                      </a:r>
                      <a:endParaRPr lang="en-US" sz="12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solidFill>
                      <a:schemeClr val="bg1">
                        <a:lumMod val="85000"/>
                      </a:schemeClr>
                    </a:solidFill>
                  </a:tcPr>
                </a:tc>
                <a:tc>
                  <a:txBody>
                    <a:bodyPr/>
                    <a:lstStyle/>
                    <a:p>
                      <a:pPr algn="ctr"/>
                      <a:r>
                        <a:rPr lang="en-US" sz="1200" dirty="0" smtClean="0">
                          <a:latin typeface="Avenir Book"/>
                          <a:cs typeface="Avenir Book"/>
                        </a:rPr>
                        <a:t>R3 Discovery</a:t>
                      </a:r>
                      <a:r>
                        <a:rPr lang="en-US" sz="1200" baseline="0" dirty="0" smtClean="0">
                          <a:latin typeface="Avenir Book"/>
                          <a:cs typeface="Avenir Book"/>
                        </a:rPr>
                        <a:t> &amp; </a:t>
                      </a:r>
                      <a:r>
                        <a:rPr lang="en-US" sz="1200" dirty="0" smtClean="0">
                          <a:latin typeface="Avenir Book"/>
                          <a:cs typeface="Avenir Book"/>
                        </a:rPr>
                        <a:t>Foundation</a:t>
                      </a:r>
                      <a:endParaRPr lang="en-US" sz="12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solidFill>
                      <a:schemeClr val="bg1">
                        <a:lumMod val="85000"/>
                      </a:schemeClr>
                    </a:solidFill>
                  </a:tcPr>
                </a:tc>
              </a:tr>
              <a:tr h="2630161">
                <a:tc>
                  <a:txBody>
                    <a:bodyPr/>
                    <a:lstStyle/>
                    <a:p>
                      <a:pPr algn="l"/>
                      <a:r>
                        <a:rPr lang="en-US" sz="1200" baseline="0" dirty="0" smtClean="0">
                          <a:latin typeface="Avenir Book"/>
                          <a:cs typeface="Avenir Book"/>
                        </a:rPr>
                        <a:t>Enhanced “Past Appointment” screen organizing appt. details, default pharmacy, post visit survey, &amp; financial support.</a:t>
                      </a:r>
                    </a:p>
                    <a:p>
                      <a:pPr algn="l"/>
                      <a:endParaRPr lang="en-US" sz="1200" baseline="0" dirty="0" smtClean="0">
                        <a:latin typeface="Avenir Book"/>
                        <a:cs typeface="Avenir Book"/>
                      </a:endParaRPr>
                    </a:p>
                    <a:p>
                      <a:pPr algn="l"/>
                      <a:r>
                        <a:rPr lang="en-US" sz="1200" baseline="0" dirty="0" smtClean="0">
                          <a:latin typeface="Avenir Book"/>
                          <a:cs typeface="Avenir Book"/>
                        </a:rPr>
                        <a:t>Will scale in future releases to include additional features.</a:t>
                      </a:r>
                      <a:endParaRPr lang="en-US" sz="12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noFill/>
                  </a:tcPr>
                </a:tc>
                <a:tc>
                  <a:txBody>
                    <a:bodyPr/>
                    <a:lstStyle/>
                    <a:p>
                      <a:pPr algn="l"/>
                      <a:r>
                        <a:rPr lang="en-US" sz="1200" dirty="0" smtClean="0">
                          <a:latin typeface="Avenir Book"/>
                          <a:cs typeface="Avenir Book"/>
                        </a:rPr>
                        <a:t>Tools empowering members to understand costs &amp; benefits and make informed</a:t>
                      </a:r>
                      <a:r>
                        <a:rPr lang="en-US" sz="1200" baseline="0" dirty="0" smtClean="0">
                          <a:latin typeface="Avenir Book"/>
                          <a:cs typeface="Avenir Book"/>
                        </a:rPr>
                        <a:t> decisions </a:t>
                      </a:r>
                      <a:endParaRPr lang="en-US" sz="12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noFill/>
                  </a:tcPr>
                </a:tc>
                <a:tc>
                  <a:txBody>
                    <a:bodyPr/>
                    <a:lstStyle/>
                    <a:p>
                      <a:pPr algn="l"/>
                      <a:r>
                        <a:rPr lang="en-US" sz="1200" dirty="0" smtClean="0">
                          <a:latin typeface="Avenir Book"/>
                          <a:cs typeface="Avenir Book"/>
                        </a:rPr>
                        <a:t>Past</a:t>
                      </a:r>
                      <a:r>
                        <a:rPr lang="en-US" sz="1200" baseline="0" dirty="0" smtClean="0">
                          <a:latin typeface="Avenir Book"/>
                          <a:cs typeface="Avenir Book"/>
                        </a:rPr>
                        <a:t> Providers list and </a:t>
                      </a:r>
                      <a:r>
                        <a:rPr lang="en-US" sz="1200" dirty="0" smtClean="0">
                          <a:latin typeface="Avenir Book"/>
                          <a:cs typeface="Avenir Book"/>
                        </a:rPr>
                        <a:t>discovery &amp; </a:t>
                      </a:r>
                      <a:r>
                        <a:rPr lang="en-US" sz="1200" dirty="0" smtClean="0">
                          <a:latin typeface="Avenir Book"/>
                          <a:cs typeface="Avenir Book"/>
                        </a:rPr>
                        <a:t>foundational</a:t>
                      </a:r>
                      <a:r>
                        <a:rPr lang="en-US" sz="1200" baseline="0" dirty="0" smtClean="0">
                          <a:latin typeface="Avenir Book"/>
                          <a:cs typeface="Avenir Book"/>
                        </a:rPr>
                        <a:t> work necessary to deliver R3 integrated calendar </a:t>
                      </a:r>
                      <a:r>
                        <a:rPr lang="en-US" sz="1200" baseline="0" dirty="0" smtClean="0">
                          <a:latin typeface="Avenir Book"/>
                          <a:cs typeface="Avenir Book"/>
                        </a:rPr>
                        <a:t>sync, </a:t>
                      </a:r>
                      <a:r>
                        <a:rPr lang="en-US" sz="1200" baseline="0" dirty="0" smtClean="0">
                          <a:latin typeface="Avenir Book"/>
                          <a:cs typeface="Avenir Book"/>
                        </a:rPr>
                        <a:t>and time setting features.</a:t>
                      </a:r>
                      <a:endParaRPr lang="en-US" sz="12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noFill/>
                  </a:tcPr>
                </a:tc>
                <a:tc>
                  <a:txBody>
                    <a:bodyPr/>
                    <a:lstStyle/>
                    <a:p>
                      <a:pPr marL="0" marR="0" indent="0" algn="l" defTabSz="913668" rtl="0" eaLnBrk="1" fontAlgn="auto" latinLnBrk="0" hangingPunct="1">
                        <a:lnSpc>
                          <a:spcPct val="100000"/>
                        </a:lnSpc>
                        <a:spcBef>
                          <a:spcPts val="0"/>
                        </a:spcBef>
                        <a:spcAft>
                          <a:spcPts val="0"/>
                        </a:spcAft>
                        <a:buClrTx/>
                        <a:buSzTx/>
                        <a:buFontTx/>
                        <a:buNone/>
                        <a:tabLst/>
                        <a:defRPr/>
                      </a:pPr>
                      <a:r>
                        <a:rPr lang="en-US" sz="1200" dirty="0" smtClean="0">
                          <a:latin typeface="Avenir Book"/>
                          <a:cs typeface="Avenir Book"/>
                        </a:rPr>
                        <a:t>Discovery and foundational</a:t>
                      </a:r>
                      <a:r>
                        <a:rPr lang="en-US" sz="1200" baseline="0" dirty="0" smtClean="0">
                          <a:latin typeface="Avenir Book"/>
                          <a:cs typeface="Avenir Book"/>
                        </a:rPr>
                        <a:t> work including profile &amp; identity management work required to connect MRNs across regions</a:t>
                      </a:r>
                      <a:endParaRPr lang="en-US" sz="1200" dirty="0" smtClean="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noFill/>
                  </a:tcPr>
                </a:tc>
                <a:tc>
                  <a:txBody>
                    <a:bodyPr/>
                    <a:lstStyle/>
                    <a:p>
                      <a:pPr marL="0" marR="0" indent="0" algn="l" defTabSz="913668" rtl="0" eaLnBrk="1" fontAlgn="auto" latinLnBrk="0" hangingPunct="1">
                        <a:lnSpc>
                          <a:spcPct val="100000"/>
                        </a:lnSpc>
                        <a:spcBef>
                          <a:spcPts val="0"/>
                        </a:spcBef>
                        <a:spcAft>
                          <a:spcPts val="0"/>
                        </a:spcAft>
                        <a:buClrTx/>
                        <a:buSzTx/>
                        <a:buFontTx/>
                        <a:buNone/>
                        <a:tabLst/>
                        <a:defRPr/>
                      </a:pPr>
                      <a:r>
                        <a:rPr lang="en-US" sz="1200" dirty="0" smtClean="0">
                          <a:latin typeface="Avenir Book"/>
                          <a:cs typeface="Avenir Book"/>
                        </a:rPr>
                        <a:t>Discovery and foundational</a:t>
                      </a:r>
                      <a:r>
                        <a:rPr lang="en-US" sz="1200" baseline="0" dirty="0" smtClean="0">
                          <a:latin typeface="Avenir Book"/>
                          <a:cs typeface="Avenir Book"/>
                        </a:rPr>
                        <a:t> work including necessary entitlements to link member accounts to plan/benefits and necessary services to connect costs to care received</a:t>
                      </a:r>
                      <a:endParaRPr lang="en-US" sz="1200" dirty="0" smtClean="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noFill/>
                  </a:tcPr>
                </a:tc>
              </a:tr>
              <a:tr h="2099261">
                <a:tc>
                  <a:txBody>
                    <a:bodyPr/>
                    <a:lstStyle/>
                    <a:p>
                      <a:pPr marL="285750" indent="-285750" algn="l">
                        <a:buFont typeface="Arial"/>
                        <a:buChar char="•"/>
                      </a:pPr>
                      <a:r>
                        <a:rPr lang="en-US" sz="1200" dirty="0" smtClean="0">
                          <a:latin typeface="Avenir Book"/>
                          <a:cs typeface="Avenir Book"/>
                        </a:rPr>
                        <a:t>Post Visit Survey</a:t>
                      </a:r>
                    </a:p>
                    <a:p>
                      <a:pPr marL="285750" indent="-285750" algn="l">
                        <a:buFont typeface="Arial"/>
                        <a:buChar char="•"/>
                      </a:pPr>
                      <a:r>
                        <a:rPr lang="en-US" sz="1200" dirty="0" smtClean="0">
                          <a:latin typeface="Avenir Book"/>
                          <a:cs typeface="Avenir Book"/>
                        </a:rPr>
                        <a:t>Display Pharmacy to Pick</a:t>
                      </a:r>
                      <a:r>
                        <a:rPr lang="en-US" sz="1200" baseline="0" dirty="0" smtClean="0">
                          <a:latin typeface="Avenir Book"/>
                          <a:cs typeface="Avenir Book"/>
                        </a:rPr>
                        <a:t> Up Meds</a:t>
                      </a:r>
                      <a:endParaRPr lang="en-US" sz="1200" dirty="0" smtClean="0">
                        <a:latin typeface="Avenir Book"/>
                        <a:cs typeface="Avenir Book"/>
                      </a:endParaRPr>
                    </a:p>
                    <a:p>
                      <a:pPr marL="285750" indent="-285750" algn="l">
                        <a:buFont typeface="Arial"/>
                        <a:buChar char="•"/>
                      </a:pPr>
                      <a:r>
                        <a:rPr lang="en-US" sz="1200" dirty="0" smtClean="0">
                          <a:latin typeface="Avenir Book"/>
                          <a:cs typeface="Avenir Book"/>
                        </a:rPr>
                        <a:t>Find &amp;</a:t>
                      </a:r>
                      <a:r>
                        <a:rPr lang="en-US" sz="1200" baseline="0" dirty="0" smtClean="0">
                          <a:latin typeface="Avenir Book"/>
                          <a:cs typeface="Avenir Book"/>
                        </a:rPr>
                        <a:t> Change Pharmacy</a:t>
                      </a:r>
                    </a:p>
                    <a:p>
                      <a:pPr marL="285750" indent="-285750" algn="l">
                        <a:buFont typeface="Arial"/>
                        <a:buChar char="•"/>
                      </a:pPr>
                      <a:r>
                        <a:rPr lang="en-US" sz="1200" baseline="0" dirty="0" smtClean="0">
                          <a:latin typeface="Avenir Book"/>
                          <a:cs typeface="Avenir Book"/>
                        </a:rPr>
                        <a:t>Past Visit Information</a:t>
                      </a:r>
                      <a:endParaRPr lang="en-US" sz="12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noFill/>
                  </a:tcPr>
                </a:tc>
                <a:tc>
                  <a:txBody>
                    <a:bodyPr/>
                    <a:lstStyle/>
                    <a:p>
                      <a:pPr marL="285750" indent="-285750" algn="l">
                        <a:buFont typeface="Arial"/>
                        <a:buChar char="•"/>
                      </a:pPr>
                      <a:r>
                        <a:rPr lang="en-US" sz="1200" dirty="0" smtClean="0">
                          <a:latin typeface="Avenir Book"/>
                          <a:cs typeface="Avenir Book"/>
                        </a:rPr>
                        <a:t>Contact Financial Assistance</a:t>
                      </a:r>
                    </a:p>
                    <a:p>
                      <a:pPr marL="285750" indent="-285750" algn="l">
                        <a:buFont typeface="Arial"/>
                        <a:buChar char="•"/>
                      </a:pPr>
                      <a:r>
                        <a:rPr lang="en-US" sz="1200" dirty="0" smtClean="0">
                          <a:latin typeface="Avenir Book"/>
                          <a:cs typeface="Avenir Book"/>
                        </a:rPr>
                        <a:t>Complete Online Questionnaires</a:t>
                      </a:r>
                      <a:endParaRPr lang="en-US" sz="12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noFill/>
                  </a:tcPr>
                </a:tc>
                <a:tc>
                  <a:txBody>
                    <a:bodyPr/>
                    <a:lstStyle/>
                    <a:p>
                      <a:pPr marL="285750" indent="-285750" algn="l">
                        <a:buFont typeface="Arial"/>
                        <a:buChar char="•"/>
                      </a:pPr>
                      <a:r>
                        <a:rPr lang="en-US" sz="1200" dirty="0" smtClean="0">
                          <a:latin typeface="Avenir Book"/>
                          <a:cs typeface="Avenir Book"/>
                        </a:rPr>
                        <a:t>Schedule an Appointment</a:t>
                      </a:r>
                    </a:p>
                    <a:p>
                      <a:pPr marL="285750" indent="-285750" algn="l">
                        <a:buFont typeface="Arial"/>
                        <a:buChar char="•"/>
                      </a:pPr>
                      <a:r>
                        <a:rPr lang="en-US" sz="1200" dirty="0" smtClean="0">
                          <a:latin typeface="Avenir Book"/>
                          <a:cs typeface="Avenir Book"/>
                        </a:rPr>
                        <a:t>Integrated Calendar View</a:t>
                      </a:r>
                    </a:p>
                    <a:p>
                      <a:pPr marL="285750" indent="-285750" algn="l">
                        <a:buFont typeface="Arial"/>
                        <a:buChar char="•"/>
                      </a:pPr>
                      <a:r>
                        <a:rPr lang="en-US" sz="1200" dirty="0" smtClean="0">
                          <a:latin typeface="Avenir Book"/>
                          <a:cs typeface="Avenir Book"/>
                        </a:rPr>
                        <a:t>Find Time Available</a:t>
                      </a:r>
                    </a:p>
                    <a:p>
                      <a:pPr marL="285750" indent="-285750" algn="l">
                        <a:buFont typeface="Arial"/>
                        <a:buChar char="•"/>
                      </a:pPr>
                      <a:r>
                        <a:rPr lang="en-US" sz="1200" dirty="0" smtClean="0">
                          <a:latin typeface="Avenir Book"/>
                          <a:cs typeface="Avenir Book"/>
                        </a:rPr>
                        <a:t>Choose</a:t>
                      </a:r>
                      <a:r>
                        <a:rPr lang="en-US" sz="1200" baseline="0" dirty="0" smtClean="0">
                          <a:latin typeface="Avenir Book"/>
                          <a:cs typeface="Avenir Book"/>
                        </a:rPr>
                        <a:t> a Time</a:t>
                      </a:r>
                      <a:endParaRPr lang="en-US" sz="1200" dirty="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noFill/>
                  </a:tcPr>
                </a:tc>
                <a:tc>
                  <a:txBody>
                    <a:bodyPr/>
                    <a:lstStyle/>
                    <a:p>
                      <a:pPr marL="285750" indent="-285750" algn="l">
                        <a:buFont typeface="Arial"/>
                        <a:buChar char="•"/>
                      </a:pPr>
                      <a:r>
                        <a:rPr lang="en-US" sz="1200" dirty="0" smtClean="0">
                          <a:latin typeface="Avenir Book"/>
                          <a:cs typeface="Avenir Book"/>
                        </a:rPr>
                        <a:t>Single Message Box with Email from Care Team Members Across Regions</a:t>
                      </a: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noFill/>
                  </a:tcPr>
                </a:tc>
                <a:tc>
                  <a:txBody>
                    <a:bodyPr/>
                    <a:lstStyle/>
                    <a:p>
                      <a:pPr marL="285750" indent="-285750" algn="l">
                        <a:buFont typeface="Arial"/>
                        <a:buChar char="•"/>
                      </a:pPr>
                      <a:r>
                        <a:rPr lang="en-US" sz="1200" dirty="0" smtClean="0">
                          <a:latin typeface="Avenir Book"/>
                          <a:cs typeface="Avenir Book"/>
                        </a:rPr>
                        <a:t>After Visit Cost Information</a:t>
                      </a:r>
                    </a:p>
                    <a:p>
                      <a:pPr marL="285750" indent="-285750" algn="l">
                        <a:buFont typeface="Arial"/>
                        <a:buChar char="•"/>
                      </a:pPr>
                      <a:r>
                        <a:rPr lang="en-US" sz="1200" dirty="0" smtClean="0">
                          <a:latin typeface="Avenir Book"/>
                          <a:cs typeface="Avenir Book"/>
                        </a:rPr>
                        <a:t>Pay Outstanding Payments</a:t>
                      </a:r>
                    </a:p>
                    <a:p>
                      <a:pPr marL="285750" indent="-285750" algn="l">
                        <a:buFont typeface="Arial"/>
                        <a:buChar char="•"/>
                      </a:pPr>
                      <a:r>
                        <a:rPr lang="en-US" sz="1200" dirty="0" smtClean="0">
                          <a:latin typeface="Avenir Book"/>
                          <a:cs typeface="Avenir Book"/>
                        </a:rPr>
                        <a:t>Provide Cost Disclaimers</a:t>
                      </a:r>
                    </a:p>
                    <a:p>
                      <a:pPr marL="285750" indent="-285750" algn="l">
                        <a:buFont typeface="Arial"/>
                        <a:buChar char="•"/>
                      </a:pPr>
                      <a:r>
                        <a:rPr lang="en-US" sz="1200" dirty="0" smtClean="0">
                          <a:latin typeface="Avenir Book"/>
                          <a:cs typeface="Avenir Book"/>
                        </a:rPr>
                        <a:t>Show Progress</a:t>
                      </a:r>
                      <a:r>
                        <a:rPr lang="en-US" sz="1200" baseline="0" dirty="0" smtClean="0">
                          <a:latin typeface="Avenir Book"/>
                          <a:cs typeface="Avenir Book"/>
                        </a:rPr>
                        <a:t> Bar</a:t>
                      </a:r>
                      <a:endParaRPr lang="en-US" sz="1200" dirty="0" smtClean="0">
                        <a:latin typeface="Avenir Book"/>
                        <a:cs typeface="Avenir Book"/>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779651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8"/>
          <p:cNvSpPr>
            <a:spLocks noGrp="1" noChangeArrowheads="1"/>
          </p:cNvSpPr>
          <p:nvPr>
            <p:ph type="ctrTitle" sz="quarter"/>
          </p:nvPr>
        </p:nvSpPr>
        <p:spPr>
          <a:xfrm>
            <a:off x="173038" y="2738835"/>
            <a:ext cx="7772400" cy="615553"/>
          </a:xfrm>
        </p:spPr>
        <p:txBody>
          <a:bodyPr/>
          <a:lstStyle/>
          <a:p>
            <a:r>
              <a:rPr lang="en-US" dirty="0" smtClean="0">
                <a:latin typeface="Avenir Book"/>
                <a:cs typeface="Avenir Book"/>
              </a:rPr>
              <a:t>Release Highlights</a:t>
            </a:r>
            <a:endParaRPr lang="en-US" dirty="0">
              <a:solidFill>
                <a:schemeClr val="tx1"/>
              </a:solidFill>
              <a:latin typeface="Avenir Book"/>
              <a:cs typeface="Avenir Book"/>
            </a:endParaRPr>
          </a:p>
        </p:txBody>
      </p:sp>
    </p:spTree>
    <p:extLst>
      <p:ext uri="{BB962C8B-B14F-4D97-AF65-F5344CB8AC3E}">
        <p14:creationId xmlns:p14="http://schemas.microsoft.com/office/powerpoint/2010/main" val="1850129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5404" y="787937"/>
            <a:ext cx="2730321" cy="4846320"/>
          </a:xfrm>
          <a:prstGeom prst="rect">
            <a:avLst/>
          </a:prstGeom>
          <a:ln>
            <a:solidFill>
              <a:schemeClr val="bg1">
                <a:lumMod val="50000"/>
              </a:schemeClr>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After Visit Appointment Hub Phase 1 (Release 2)</a:t>
            </a:r>
            <a:endParaRPr lang="en-US" sz="2200" b="0" dirty="0">
              <a:latin typeface="Avenir Book"/>
              <a:cs typeface="Avenir Book"/>
            </a:endParaRPr>
          </a:p>
        </p:txBody>
      </p:sp>
      <p:sp>
        <p:nvSpPr>
          <p:cNvPr id="2" name="TextBox 1"/>
          <p:cNvSpPr txBox="1"/>
          <p:nvPr/>
        </p:nvSpPr>
        <p:spPr>
          <a:xfrm>
            <a:off x="3047163" y="692687"/>
            <a:ext cx="4690312" cy="4601259"/>
          </a:xfrm>
          <a:prstGeom prst="rect">
            <a:avLst/>
          </a:prstGeom>
          <a:noFill/>
        </p:spPr>
        <p:txBody>
          <a:bodyPr wrap="square" lIns="0" tIns="0" rIns="0" bIns="0" rtlCol="0">
            <a:spAutoFit/>
          </a:bodyPr>
          <a:lstStyle/>
          <a:p>
            <a:r>
              <a:rPr lang="en-US" sz="1700" b="1" dirty="0" smtClean="0">
                <a:latin typeface="Avenir Book"/>
                <a:cs typeface="Avenir Book"/>
              </a:rPr>
              <a:t>Consumer Experience</a:t>
            </a:r>
            <a:endParaRPr lang="en-US" sz="1700" dirty="0" smtClean="0">
              <a:latin typeface="Avenir Book"/>
              <a:cs typeface="Avenir Book"/>
            </a:endParaRPr>
          </a:p>
          <a:p>
            <a:pPr>
              <a:lnSpc>
                <a:spcPct val="90000"/>
              </a:lnSpc>
            </a:pPr>
            <a:endParaRPr lang="en-US" sz="800" dirty="0">
              <a:latin typeface="Avenir Book"/>
              <a:cs typeface="Avenir Book"/>
            </a:endParaRPr>
          </a:p>
          <a:p>
            <a:pPr>
              <a:lnSpc>
                <a:spcPct val="90000"/>
              </a:lnSpc>
            </a:pPr>
            <a:r>
              <a:rPr lang="en-US" sz="1400" dirty="0" smtClean="0">
                <a:latin typeface="Avenir Book"/>
                <a:cs typeface="Avenir Book"/>
              </a:rPr>
              <a:t>Accessed from the Past Appointments list, the After Visit Appointment Hub screens will elevate and unify the member experience by creating a streamlined, easy to use hub to access all after-visit information and actions pertaining to a specific past appointment, all in one place.</a:t>
            </a:r>
            <a:endParaRPr lang="en-US" sz="1400" dirty="0">
              <a:latin typeface="Avenir Book"/>
              <a:cs typeface="Avenir Book"/>
            </a:endParaRPr>
          </a:p>
          <a:p>
            <a:endParaRPr lang="en-US" sz="1000" b="1" dirty="0" smtClean="0">
              <a:latin typeface="Avenir Book"/>
              <a:cs typeface="Avenir Book"/>
            </a:endParaRPr>
          </a:p>
          <a:p>
            <a:r>
              <a:rPr lang="en-US" sz="1700" b="1" dirty="0" smtClean="0">
                <a:latin typeface="Avenir Book"/>
                <a:cs typeface="Avenir Book"/>
              </a:rPr>
              <a:t>Value to Member</a:t>
            </a:r>
          </a:p>
          <a:p>
            <a:pPr>
              <a:lnSpc>
                <a:spcPct val="90000"/>
              </a:lnSpc>
            </a:pPr>
            <a:endParaRPr lang="en-US" sz="800" b="1" dirty="0" smtClean="0">
              <a:latin typeface="Avenir Book"/>
              <a:cs typeface="Avenir Book"/>
            </a:endParaRPr>
          </a:p>
          <a:p>
            <a:pPr>
              <a:lnSpc>
                <a:spcPct val="90000"/>
              </a:lnSpc>
            </a:pPr>
            <a:r>
              <a:rPr lang="en-US" sz="1400" dirty="0" smtClean="0">
                <a:latin typeface="Avenir Book"/>
                <a:cs typeface="Avenir Book"/>
              </a:rPr>
              <a:t>The After Visit Appointment Hub will empower the member to better understand the details of her appointment, necessary next steps, and her options for future care, services, or assistance.</a:t>
            </a:r>
          </a:p>
          <a:p>
            <a:pPr>
              <a:lnSpc>
                <a:spcPct val="90000"/>
              </a:lnSpc>
            </a:pPr>
            <a:endParaRPr lang="en-US" sz="800" b="1" dirty="0">
              <a:latin typeface="Avenir Book"/>
              <a:cs typeface="Avenir Book"/>
            </a:endParaRPr>
          </a:p>
          <a:p>
            <a:r>
              <a:rPr lang="en-US" sz="1700" b="1" dirty="0" smtClean="0">
                <a:latin typeface="Avenir Book"/>
                <a:cs typeface="Avenir Book"/>
              </a:rPr>
              <a:t>Operational Value</a:t>
            </a:r>
          </a:p>
          <a:p>
            <a:endParaRPr lang="en-US" sz="800" b="1" dirty="0" smtClean="0">
              <a:latin typeface="Avenir Book"/>
              <a:cs typeface="Avenir Book"/>
            </a:endParaRPr>
          </a:p>
          <a:p>
            <a:r>
              <a:rPr lang="en-US" sz="1400" dirty="0" smtClean="0">
                <a:latin typeface="Avenir Book"/>
                <a:cs typeface="Avenir Book"/>
              </a:rPr>
              <a:t>By organizing and directing members to After Visit information and services, Kaiser Permanente can ensure members understand their care and receive necessary follow up, thus improving health outcomes. The AVAH will also drive engagement around key cost-saving initiatives like Mail Order Prescription Refills. </a:t>
            </a:r>
          </a:p>
        </p:txBody>
      </p:sp>
      <p:graphicFrame>
        <p:nvGraphicFramePr>
          <p:cNvPr id="22" name="Table 21"/>
          <p:cNvGraphicFramePr>
            <a:graphicFrameLocks noGrp="1"/>
          </p:cNvGraphicFramePr>
          <p:nvPr>
            <p:extLst>
              <p:ext uri="{D42A27DB-BD31-4B8C-83A1-F6EECF244321}">
                <p14:modId xmlns:p14="http://schemas.microsoft.com/office/powerpoint/2010/main" val="3420531015"/>
              </p:ext>
            </p:extLst>
          </p:nvPr>
        </p:nvGraphicFramePr>
        <p:xfrm>
          <a:off x="7794018" y="853063"/>
          <a:ext cx="1149684" cy="5856250"/>
        </p:xfrm>
        <a:graphic>
          <a:graphicData uri="http://schemas.openxmlformats.org/drawingml/2006/table">
            <a:tbl>
              <a:tblPr bandRow="1">
                <a:tableStyleId>{FABFCF23-3B69-468F-B69F-88F6DE6A72F2}</a:tableStyleId>
              </a:tblPr>
              <a:tblGrid>
                <a:gridCol w="1149684"/>
              </a:tblGrid>
              <a:tr h="724484">
                <a:tc>
                  <a:txBody>
                    <a:bodyPr/>
                    <a:lstStyle/>
                    <a:p>
                      <a:pPr algn="ctr"/>
                      <a:r>
                        <a:rPr lang="en-US" sz="1100" dirty="0" smtClean="0">
                          <a:solidFill>
                            <a:srgbClr val="595959"/>
                          </a:solidFill>
                          <a:latin typeface="Avenir Book"/>
                          <a:cs typeface="Avenir Book"/>
                        </a:rPr>
                        <a:t>Schedule an Appointment</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24484">
                <a:tc>
                  <a:txBody>
                    <a:bodyPr/>
                    <a:lstStyle/>
                    <a:p>
                      <a:pPr algn="ctr"/>
                      <a:r>
                        <a:rPr lang="en-US" sz="1100" dirty="0" smtClean="0">
                          <a:solidFill>
                            <a:schemeClr val="bg1"/>
                          </a:solidFill>
                          <a:latin typeface="Avenir Book"/>
                          <a:cs typeface="Avenir Book"/>
                        </a:rPr>
                        <a:t>Call Financial Assistance</a:t>
                      </a:r>
                      <a:endParaRPr lang="en-US" sz="1100" dirty="0">
                        <a:solidFill>
                          <a:schemeClr val="bg1"/>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chemeClr val="tx1">
                              <a:lumMod val="65000"/>
                              <a:lumOff val="35000"/>
                            </a:schemeClr>
                          </a:solidFill>
                          <a:latin typeface="Avenir Book"/>
                          <a:cs typeface="Avenir Book"/>
                        </a:rPr>
                        <a:t>Complete</a:t>
                      </a:r>
                      <a:r>
                        <a:rPr lang="en-US" sz="1100" baseline="0" dirty="0" smtClean="0">
                          <a:solidFill>
                            <a:schemeClr val="tx1">
                              <a:lumMod val="65000"/>
                              <a:lumOff val="35000"/>
                            </a:schemeClr>
                          </a:solidFill>
                          <a:latin typeface="Avenir Book"/>
                          <a:cs typeface="Avenir Book"/>
                        </a:rPr>
                        <a:t> Questionnaires</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rgbClr val="FFFFFF"/>
                          </a:solidFill>
                          <a:latin typeface="Avenir Book"/>
                          <a:cs typeface="Avenir Book"/>
                        </a:rPr>
                        <a:t>Post-Visit Survey</a:t>
                      </a:r>
                      <a:endParaRPr lang="en-US" sz="1100" dirty="0">
                        <a:solidFill>
                          <a:srgbClr val="FFFFFF"/>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rgbClr val="FFFFFF"/>
                          </a:solidFill>
                          <a:latin typeface="Avenir Book"/>
                          <a:cs typeface="Avenir Book"/>
                        </a:rPr>
                        <a:t>Display Pick Up Pharmacy</a:t>
                      </a:r>
                      <a:endParaRPr lang="en-US" sz="1100" dirty="0">
                        <a:solidFill>
                          <a:srgbClr val="FFFFFF"/>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rgbClr val="595959"/>
                          </a:solidFill>
                          <a:latin typeface="Avenir Book"/>
                          <a:cs typeface="Avenir Book"/>
                        </a:rPr>
                        <a:t>Find &amp; Change Pharmacy</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rgbClr val="FFFFFF"/>
                          </a:solidFill>
                          <a:latin typeface="Avenir Book"/>
                          <a:cs typeface="Avenir Book"/>
                        </a:rPr>
                        <a:t>Past Visit Information</a:t>
                      </a:r>
                      <a:endParaRPr lang="en-US" sz="1100" dirty="0">
                        <a:solidFill>
                          <a:srgbClr val="FFFFFF"/>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rgbClr val="595959"/>
                          </a:solidFill>
                          <a:latin typeface="Avenir Book"/>
                          <a:cs typeface="Avenir Book"/>
                        </a:rPr>
                        <a:t>Release 3 Scope</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bl>
          </a:graphicData>
        </a:graphic>
      </p:graphicFrame>
      <p:pic>
        <p:nvPicPr>
          <p:cNvPr id="23" name="Picture 22"/>
          <p:cNvPicPr>
            <a:picLocks noChangeAspect="1"/>
          </p:cNvPicPr>
          <p:nvPr/>
        </p:nvPicPr>
        <p:blipFill>
          <a:blip r:embed="rId4">
            <a:lum bright="70000" contrast="-70000"/>
          </a:blip>
          <a:stretch>
            <a:fillRect/>
          </a:stretch>
        </p:blipFill>
        <p:spPr>
          <a:xfrm>
            <a:off x="8270650" y="2009776"/>
            <a:ext cx="237743" cy="237743"/>
          </a:xfrm>
          <a:prstGeom prst="rect">
            <a:avLst/>
          </a:prstGeom>
        </p:spPr>
      </p:pic>
      <p:sp>
        <p:nvSpPr>
          <p:cNvPr id="24" name="TextBox 23"/>
          <p:cNvSpPr txBox="1"/>
          <p:nvPr/>
        </p:nvSpPr>
        <p:spPr>
          <a:xfrm>
            <a:off x="7814679" y="651917"/>
            <a:ext cx="1149684" cy="153888"/>
          </a:xfrm>
          <a:prstGeom prst="rect">
            <a:avLst/>
          </a:prstGeom>
          <a:noFill/>
        </p:spPr>
        <p:txBody>
          <a:bodyPr wrap="square" lIns="0" tIns="0" rIns="0" bIns="0" rtlCol="0">
            <a:spAutoFit/>
          </a:bodyPr>
          <a:lstStyle/>
          <a:p>
            <a:pPr algn="ctr"/>
            <a:r>
              <a:rPr lang="en-US" sz="1000" dirty="0" smtClean="0">
                <a:latin typeface="Avenir Book"/>
                <a:cs typeface="Avenir Book"/>
              </a:rPr>
              <a:t>Acceleration Scope</a:t>
            </a:r>
          </a:p>
        </p:txBody>
      </p:sp>
      <p:pic>
        <p:nvPicPr>
          <p:cNvPr id="25" name="Picture 24"/>
          <p:cNvPicPr>
            <a:picLocks noChangeAspect="1"/>
          </p:cNvPicPr>
          <p:nvPr/>
        </p:nvPicPr>
        <p:blipFill>
          <a:blip r:embed="rId5">
            <a:lum bright="70000" contrast="-70000"/>
          </a:blip>
          <a:stretch>
            <a:fillRect/>
          </a:stretch>
        </p:blipFill>
        <p:spPr>
          <a:xfrm>
            <a:off x="8270650" y="3475453"/>
            <a:ext cx="237743" cy="237743"/>
          </a:xfrm>
          <a:prstGeom prst="rect">
            <a:avLst/>
          </a:prstGeom>
        </p:spPr>
      </p:pic>
      <p:pic>
        <p:nvPicPr>
          <p:cNvPr id="26" name="Picture 25"/>
          <p:cNvPicPr>
            <a:picLocks noChangeAspect="1"/>
          </p:cNvPicPr>
          <p:nvPr/>
        </p:nvPicPr>
        <p:blipFill>
          <a:blip r:embed="rId6">
            <a:lum bright="70000" contrast="-70000"/>
          </a:blip>
          <a:stretch>
            <a:fillRect/>
          </a:stretch>
        </p:blipFill>
        <p:spPr>
          <a:xfrm>
            <a:off x="8261505" y="4186486"/>
            <a:ext cx="256032" cy="256032"/>
          </a:xfrm>
          <a:prstGeom prst="rect">
            <a:avLst/>
          </a:prstGeom>
        </p:spPr>
      </p:pic>
      <p:pic>
        <p:nvPicPr>
          <p:cNvPr id="27" name="Picture 26"/>
          <p:cNvPicPr>
            <a:picLocks noChangeAspect="1"/>
          </p:cNvPicPr>
          <p:nvPr/>
        </p:nvPicPr>
        <p:blipFill>
          <a:blip r:embed="rId7">
            <a:duotone>
              <a:schemeClr val="bg2">
                <a:shade val="45000"/>
                <a:satMod val="135000"/>
              </a:schemeClr>
              <a:prstClr val="white"/>
            </a:duotone>
          </a:blip>
          <a:stretch>
            <a:fillRect/>
          </a:stretch>
        </p:blipFill>
        <p:spPr>
          <a:xfrm>
            <a:off x="8269667" y="4921250"/>
            <a:ext cx="239708" cy="256032"/>
          </a:xfrm>
          <a:prstGeom prst="rect">
            <a:avLst/>
          </a:prstGeom>
        </p:spPr>
      </p:pic>
      <p:pic>
        <p:nvPicPr>
          <p:cNvPr id="28" name="Picture 27"/>
          <p:cNvPicPr>
            <a:picLocks noChangeAspect="1"/>
          </p:cNvPicPr>
          <p:nvPr/>
        </p:nvPicPr>
        <p:blipFill>
          <a:blip r:embed="rId8">
            <a:lum bright="70000" contrast="-70000"/>
          </a:blip>
          <a:stretch>
            <a:fillRect/>
          </a:stretch>
        </p:blipFill>
        <p:spPr>
          <a:xfrm>
            <a:off x="8206641" y="5601872"/>
            <a:ext cx="365760" cy="365760"/>
          </a:xfrm>
          <a:prstGeom prst="rect">
            <a:avLst/>
          </a:prstGeom>
        </p:spPr>
      </p:pic>
      <p:grpSp>
        <p:nvGrpSpPr>
          <p:cNvPr id="29" name="Group 28"/>
          <p:cNvGrpSpPr/>
          <p:nvPr/>
        </p:nvGrpSpPr>
        <p:grpSpPr>
          <a:xfrm>
            <a:off x="7942702" y="6405888"/>
            <a:ext cx="893639" cy="237743"/>
            <a:chOff x="7939633" y="6215388"/>
            <a:chExt cx="893639" cy="237743"/>
          </a:xfrm>
        </p:grpSpPr>
        <p:pic>
          <p:nvPicPr>
            <p:cNvPr id="31" name="Picture 30"/>
            <p:cNvPicPr>
              <a:picLocks noChangeAspect="1"/>
            </p:cNvPicPr>
            <p:nvPr/>
          </p:nvPicPr>
          <p:blipFill>
            <a:blip r:embed="rId9">
              <a:duotone>
                <a:schemeClr val="bg2">
                  <a:shade val="45000"/>
                  <a:satMod val="135000"/>
                </a:schemeClr>
                <a:prstClr val="white"/>
              </a:duotone>
            </a:blip>
            <a:stretch>
              <a:fillRect/>
            </a:stretch>
          </p:blipFill>
          <p:spPr>
            <a:xfrm>
              <a:off x="8268977" y="6215388"/>
              <a:ext cx="237743" cy="237743"/>
            </a:xfrm>
            <a:prstGeom prst="rect">
              <a:avLst/>
            </a:prstGeom>
          </p:spPr>
        </p:pic>
        <p:pic>
          <p:nvPicPr>
            <p:cNvPr id="32" name="Picture 31"/>
            <p:cNvPicPr>
              <a:picLocks noChangeAspect="1"/>
            </p:cNvPicPr>
            <p:nvPr/>
          </p:nvPicPr>
          <p:blipFill>
            <a:blip r:embed="rId10">
              <a:duotone>
                <a:schemeClr val="bg2">
                  <a:shade val="45000"/>
                  <a:satMod val="135000"/>
                </a:schemeClr>
                <a:prstClr val="white"/>
              </a:duotone>
            </a:blip>
            <a:stretch>
              <a:fillRect/>
            </a:stretch>
          </p:blipFill>
          <p:spPr>
            <a:xfrm>
              <a:off x="8598322" y="6216784"/>
              <a:ext cx="234950" cy="234950"/>
            </a:xfrm>
            <a:prstGeom prst="rect">
              <a:avLst/>
            </a:prstGeom>
          </p:spPr>
        </p:pic>
        <p:pic>
          <p:nvPicPr>
            <p:cNvPr id="34" name="Picture 33"/>
            <p:cNvPicPr>
              <a:picLocks noChangeAspect="1"/>
            </p:cNvPicPr>
            <p:nvPr/>
          </p:nvPicPr>
          <p:blipFill>
            <a:blip r:embed="rId11">
              <a:duotone>
                <a:schemeClr val="bg2">
                  <a:shade val="45000"/>
                  <a:satMod val="135000"/>
                </a:schemeClr>
                <a:prstClr val="white"/>
              </a:duotone>
            </a:blip>
            <a:stretch>
              <a:fillRect/>
            </a:stretch>
          </p:blipFill>
          <p:spPr>
            <a:xfrm>
              <a:off x="7939633" y="6215388"/>
              <a:ext cx="237743" cy="237743"/>
            </a:xfrm>
            <a:prstGeom prst="rect">
              <a:avLst/>
            </a:prstGeom>
          </p:spPr>
        </p:pic>
      </p:grpSp>
      <p:pic>
        <p:nvPicPr>
          <p:cNvPr id="35" name="Picture 34"/>
          <p:cNvPicPr>
            <a:picLocks noChangeAspect="1"/>
          </p:cNvPicPr>
          <p:nvPr/>
        </p:nvPicPr>
        <p:blipFill>
          <a:blip r:embed="rId12">
            <a:duotone>
              <a:schemeClr val="bg2">
                <a:shade val="45000"/>
                <a:satMod val="135000"/>
              </a:schemeClr>
              <a:prstClr val="white"/>
            </a:duotone>
          </a:blip>
          <a:stretch>
            <a:fillRect/>
          </a:stretch>
        </p:blipFill>
        <p:spPr>
          <a:xfrm>
            <a:off x="8252955" y="2711450"/>
            <a:ext cx="274320" cy="274320"/>
          </a:xfrm>
          <a:prstGeom prst="rect">
            <a:avLst/>
          </a:prstGeom>
        </p:spPr>
      </p:pic>
      <p:pic>
        <p:nvPicPr>
          <p:cNvPr id="36" name="Picture 35"/>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8270650" y="1273176"/>
            <a:ext cx="237743" cy="237743"/>
          </a:xfrm>
          <a:prstGeom prst="rect">
            <a:avLst/>
          </a:prstGeom>
        </p:spPr>
      </p:pic>
      <p:sp>
        <p:nvSpPr>
          <p:cNvPr id="5" name="Rectangle 4"/>
          <p:cNvSpPr/>
          <p:nvPr/>
        </p:nvSpPr>
        <p:spPr bwMode="auto">
          <a:xfrm>
            <a:off x="2999538" y="5177282"/>
            <a:ext cx="4690312" cy="1600200"/>
          </a:xfrm>
          <a:prstGeom prst="rect">
            <a:avLst/>
          </a:prstGeom>
          <a:solidFill>
            <a:schemeClr val="accent3">
              <a:lumMod val="20000"/>
              <a:lumOff val="80000"/>
            </a:schemeClr>
          </a:solidFill>
          <a:ln w="9525"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400" b="1" dirty="0">
                <a:latin typeface="Avenir Book"/>
                <a:cs typeface="Avenir Book"/>
              </a:rPr>
              <a:t>User Stories</a:t>
            </a:r>
          </a:p>
          <a:p>
            <a:r>
              <a:rPr lang="en-US" sz="1000" b="1" dirty="0">
                <a:latin typeface="Avenir Book"/>
                <a:cs typeface="Avenir Book"/>
              </a:rPr>
              <a:t>US43935 Show Appointment Details on After Visit Appointment Hub Screen</a:t>
            </a:r>
          </a:p>
          <a:p>
            <a:r>
              <a:rPr lang="en-US" sz="1000" b="1" dirty="0">
                <a:latin typeface="Avenir Book"/>
                <a:cs typeface="Avenir Book"/>
              </a:rPr>
              <a:t>US43876 Link to Post Visit Survey on After Visit Appointment Hub Screen</a:t>
            </a:r>
          </a:p>
          <a:p>
            <a:r>
              <a:rPr lang="en-US" sz="1000" b="1" dirty="0">
                <a:latin typeface="Avenir Book"/>
                <a:cs typeface="Avenir Book"/>
              </a:rPr>
              <a:t>US43938 Add Contact Financial Assistance Link to After Visit Appointment Hub</a:t>
            </a:r>
          </a:p>
          <a:p>
            <a:r>
              <a:rPr lang="en-US" sz="1000" b="1" dirty="0">
                <a:latin typeface="Avenir Book"/>
                <a:cs typeface="Avenir Book"/>
              </a:rPr>
              <a:t>US43987 Link to Refill Prescription by Pick Up in After Visit Appointment Hub</a:t>
            </a:r>
          </a:p>
          <a:p>
            <a:r>
              <a:rPr lang="en-US" sz="1000" b="1" dirty="0">
                <a:latin typeface="Avenir Book"/>
                <a:cs typeface="Avenir Book"/>
              </a:rPr>
              <a:t>US43988 Link to Refill Prescription by Mail Order in After Visit Hub Screen</a:t>
            </a:r>
          </a:p>
          <a:p>
            <a:r>
              <a:rPr lang="en-US" sz="1000" b="1" dirty="0">
                <a:latin typeface="Avenir Book"/>
                <a:cs typeface="Avenir Book"/>
              </a:rPr>
              <a:t>US43989 Link to Detailed Appointment Summary in After Visit A Hub Screen</a:t>
            </a:r>
          </a:p>
          <a:p>
            <a:r>
              <a:rPr lang="en-US" sz="1000" b="1" dirty="0">
                <a:latin typeface="Avenir Book"/>
                <a:cs typeface="Avenir Book"/>
              </a:rPr>
              <a:t>US43990 Show Associated Prescriptions in After Visit Appointment Hub Screen</a:t>
            </a:r>
          </a:p>
          <a:p>
            <a:r>
              <a:rPr lang="en-US" sz="1000" b="1" dirty="0">
                <a:latin typeface="Avenir Book"/>
                <a:cs typeface="Avenir Book"/>
              </a:rPr>
              <a:t>US43991 Show Associated Prescription Pharmacy for Pick Up in </a:t>
            </a:r>
            <a:r>
              <a:rPr lang="en-US" sz="1000" b="1" dirty="0" smtClean="0">
                <a:latin typeface="Avenir Book"/>
                <a:cs typeface="Avenir Book"/>
              </a:rPr>
              <a:t>AVAHS</a:t>
            </a:r>
          </a:p>
        </p:txBody>
      </p:sp>
    </p:spTree>
    <p:extLst>
      <p:ext uri="{BB962C8B-B14F-4D97-AF65-F5344CB8AC3E}">
        <p14:creationId xmlns:p14="http://schemas.microsoft.com/office/powerpoint/2010/main" val="2549403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3094819" y="920613"/>
            <a:ext cx="2730321" cy="4846320"/>
          </a:xfrm>
          <a:prstGeom prst="rect">
            <a:avLst/>
          </a:prstGeom>
          <a:ln>
            <a:solidFill>
              <a:schemeClr val="bg1">
                <a:lumMod val="50000"/>
              </a:schemeClr>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After Visit Appointment Hub Flow (Phase 1)</a:t>
            </a:r>
            <a:endParaRPr lang="en-US" sz="2200" b="0" dirty="0">
              <a:latin typeface="Avenir Book"/>
              <a:cs typeface="Avenir Book"/>
            </a:endParaRPr>
          </a:p>
        </p:txBody>
      </p:sp>
      <p:pic>
        <p:nvPicPr>
          <p:cNvPr id="11" name="Picture 10"/>
          <p:cNvPicPr>
            <a:picLocks noChangeAspect="1"/>
          </p:cNvPicPr>
          <p:nvPr/>
        </p:nvPicPr>
        <p:blipFill>
          <a:blip r:embed="rId4"/>
          <a:stretch>
            <a:fillRect/>
          </a:stretch>
        </p:blipFill>
        <p:spPr>
          <a:xfrm>
            <a:off x="161925" y="922420"/>
            <a:ext cx="2400988" cy="4218403"/>
          </a:xfrm>
          <a:prstGeom prst="rect">
            <a:avLst/>
          </a:prstGeom>
        </p:spPr>
      </p:pic>
      <p:sp>
        <p:nvSpPr>
          <p:cNvPr id="12" name="Rectangle 11"/>
          <p:cNvSpPr/>
          <p:nvPr/>
        </p:nvSpPr>
        <p:spPr bwMode="auto">
          <a:xfrm>
            <a:off x="161925" y="3548121"/>
            <a:ext cx="2400988" cy="689670"/>
          </a:xfrm>
          <a:prstGeom prst="rect">
            <a:avLst/>
          </a:prstGeom>
          <a:noFill/>
          <a:ln w="9525"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15" name="Straight Arrow Connector 14"/>
          <p:cNvCxnSpPr/>
          <p:nvPr/>
        </p:nvCxnSpPr>
        <p:spPr bwMode="auto">
          <a:xfrm>
            <a:off x="2620212" y="3903576"/>
            <a:ext cx="427875" cy="0"/>
          </a:xfrm>
          <a:prstGeom prst="straightConnector1">
            <a:avLst/>
          </a:prstGeom>
          <a:noFill/>
          <a:ln w="38100" cmpd="sng" algn="ctr">
            <a:solidFill>
              <a:srgbClr val="005276"/>
            </a:solidFill>
            <a:round/>
            <a:headEnd type="none" w="med" len="med"/>
            <a:tailEnd type="arrow"/>
          </a:ln>
        </p:spPr>
      </p:cxnSp>
      <p:sp>
        <p:nvSpPr>
          <p:cNvPr id="19" name="Regular Pentagon 18"/>
          <p:cNvSpPr>
            <a:spLocks noChangeAspect="1"/>
          </p:cNvSpPr>
          <p:nvPr/>
        </p:nvSpPr>
        <p:spPr bwMode="auto">
          <a:xfrm flipV="1">
            <a:off x="7593251" y="1029364"/>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26" name="Straight Connector 25"/>
          <p:cNvCxnSpPr>
            <a:stCxn id="31" idx="3"/>
            <a:endCxn id="19" idx="1"/>
          </p:cNvCxnSpPr>
          <p:nvPr/>
        </p:nvCxnSpPr>
        <p:spPr bwMode="auto">
          <a:xfrm flipV="1">
            <a:off x="5883649" y="1877061"/>
            <a:ext cx="1709603" cy="198983"/>
          </a:xfrm>
          <a:prstGeom prst="line">
            <a:avLst/>
          </a:prstGeom>
          <a:noFill/>
          <a:ln w="19050" algn="ctr">
            <a:solidFill>
              <a:schemeClr val="bg1">
                <a:lumMod val="75000"/>
              </a:schemeClr>
            </a:solidFill>
            <a:round/>
            <a:headEnd type="none" w="med" len="med"/>
            <a:tailEnd/>
          </a:ln>
        </p:spPr>
      </p:cxnSp>
      <p:cxnSp>
        <p:nvCxnSpPr>
          <p:cNvPr id="34" name="Straight Connector 33"/>
          <p:cNvCxnSpPr>
            <a:stCxn id="38" idx="3"/>
            <a:endCxn id="33" idx="1"/>
          </p:cNvCxnSpPr>
          <p:nvPr/>
        </p:nvCxnSpPr>
        <p:spPr bwMode="auto">
          <a:xfrm>
            <a:off x="5883649" y="2715024"/>
            <a:ext cx="482227" cy="256712"/>
          </a:xfrm>
          <a:prstGeom prst="line">
            <a:avLst/>
          </a:prstGeom>
          <a:noFill/>
          <a:ln w="19050" algn="ctr">
            <a:solidFill>
              <a:schemeClr val="bg1">
                <a:lumMod val="75000"/>
              </a:schemeClr>
            </a:solidFill>
            <a:round/>
            <a:headEnd type="none" w="med" len="med"/>
            <a:tailEnd/>
          </a:ln>
        </p:spPr>
      </p:cxnSp>
      <p:sp>
        <p:nvSpPr>
          <p:cNvPr id="36" name="Regular Pentagon 35"/>
          <p:cNvSpPr>
            <a:spLocks noChangeAspect="1"/>
          </p:cNvSpPr>
          <p:nvPr/>
        </p:nvSpPr>
        <p:spPr bwMode="auto">
          <a:xfrm flipV="1">
            <a:off x="7638720" y="3237614"/>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37" name="Straight Connector 36"/>
          <p:cNvCxnSpPr>
            <a:stCxn id="39" idx="3"/>
            <a:endCxn id="36" idx="1"/>
          </p:cNvCxnSpPr>
          <p:nvPr/>
        </p:nvCxnSpPr>
        <p:spPr bwMode="auto">
          <a:xfrm>
            <a:off x="5883649" y="3385387"/>
            <a:ext cx="1755072" cy="699924"/>
          </a:xfrm>
          <a:prstGeom prst="line">
            <a:avLst/>
          </a:prstGeom>
          <a:noFill/>
          <a:ln w="19050" algn="ctr">
            <a:solidFill>
              <a:schemeClr val="bg1">
                <a:lumMod val="75000"/>
              </a:schemeClr>
            </a:solidFill>
            <a:round/>
            <a:headEnd type="none" w="med" len="med"/>
            <a:tailEnd/>
          </a:ln>
        </p:spPr>
      </p:cxnSp>
      <p:sp>
        <p:nvSpPr>
          <p:cNvPr id="33" name="Regular Pentagon 32"/>
          <p:cNvSpPr>
            <a:spLocks noChangeAspect="1"/>
          </p:cNvSpPr>
          <p:nvPr/>
        </p:nvSpPr>
        <p:spPr bwMode="auto">
          <a:xfrm flipV="1">
            <a:off x="6365875" y="2124039"/>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40" name="Regular Pentagon 39"/>
          <p:cNvSpPr>
            <a:spLocks noChangeAspect="1"/>
          </p:cNvSpPr>
          <p:nvPr/>
        </p:nvSpPr>
        <p:spPr bwMode="auto">
          <a:xfrm flipV="1">
            <a:off x="7418203" y="4777657"/>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41" name="Straight Connector 40"/>
          <p:cNvCxnSpPr>
            <a:stCxn id="42" idx="3"/>
            <a:endCxn id="40" idx="1"/>
          </p:cNvCxnSpPr>
          <p:nvPr/>
        </p:nvCxnSpPr>
        <p:spPr bwMode="auto">
          <a:xfrm>
            <a:off x="5883649" y="5253790"/>
            <a:ext cx="1534555" cy="371564"/>
          </a:xfrm>
          <a:prstGeom prst="line">
            <a:avLst/>
          </a:prstGeom>
          <a:noFill/>
          <a:ln w="19050" algn="ctr">
            <a:solidFill>
              <a:schemeClr val="bg1">
                <a:lumMod val="75000"/>
              </a:schemeClr>
            </a:solidFill>
            <a:round/>
            <a:headEnd type="none" w="med" len="med"/>
            <a:tailEnd/>
          </a:ln>
        </p:spPr>
      </p:cxnSp>
      <p:sp>
        <p:nvSpPr>
          <p:cNvPr id="43" name="TextBox 42"/>
          <p:cNvSpPr txBox="1"/>
          <p:nvPr/>
        </p:nvSpPr>
        <p:spPr>
          <a:xfrm>
            <a:off x="6646619" y="670913"/>
            <a:ext cx="1695276" cy="184666"/>
          </a:xfrm>
          <a:prstGeom prst="rect">
            <a:avLst/>
          </a:prstGeom>
          <a:noFill/>
        </p:spPr>
        <p:txBody>
          <a:bodyPr wrap="square" lIns="0" tIns="0" rIns="0" bIns="0" rtlCol="0">
            <a:spAutoFit/>
          </a:bodyPr>
          <a:lstStyle/>
          <a:p>
            <a:pPr algn="ctr"/>
            <a:r>
              <a:rPr lang="en-US" sz="1200" dirty="0" smtClean="0">
                <a:latin typeface="Avenir Book"/>
                <a:cs typeface="Avenir Book"/>
              </a:rPr>
              <a:t>Backend Services</a:t>
            </a:r>
          </a:p>
        </p:txBody>
      </p:sp>
      <p:sp>
        <p:nvSpPr>
          <p:cNvPr id="31" name="Rectangle 30"/>
          <p:cNvSpPr/>
          <p:nvPr/>
        </p:nvSpPr>
        <p:spPr bwMode="auto">
          <a:xfrm>
            <a:off x="3049009" y="1571983"/>
            <a:ext cx="2834640" cy="1008121"/>
          </a:xfrm>
          <a:prstGeom prst="rect">
            <a:avLst/>
          </a:prstGeom>
          <a:noFill/>
          <a:ln w="28575"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38" name="Rectangle 37"/>
          <p:cNvSpPr/>
          <p:nvPr/>
        </p:nvSpPr>
        <p:spPr bwMode="auto">
          <a:xfrm>
            <a:off x="3049009" y="2580105"/>
            <a:ext cx="2834640" cy="269838"/>
          </a:xfrm>
          <a:prstGeom prst="rect">
            <a:avLst/>
          </a:prstGeom>
          <a:noFill/>
          <a:ln w="28575" cap="flat" cmpd="sng" algn="ctr">
            <a:solidFill>
              <a:srgbClr val="2B87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39" name="Rectangle 38"/>
          <p:cNvSpPr/>
          <p:nvPr/>
        </p:nvSpPr>
        <p:spPr bwMode="auto">
          <a:xfrm>
            <a:off x="3049009" y="2907302"/>
            <a:ext cx="2834640" cy="956169"/>
          </a:xfrm>
          <a:prstGeom prst="rect">
            <a:avLst/>
          </a:prstGeom>
          <a:noFill/>
          <a:ln w="28575" cap="flat" cmpd="sng" algn="ctr">
            <a:solidFill>
              <a:srgbClr val="2B87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42" name="Rectangle 41"/>
          <p:cNvSpPr/>
          <p:nvPr/>
        </p:nvSpPr>
        <p:spPr bwMode="auto">
          <a:xfrm>
            <a:off x="3049009" y="4906211"/>
            <a:ext cx="2834640" cy="695157"/>
          </a:xfrm>
          <a:prstGeom prst="rect">
            <a:avLst/>
          </a:prstGeom>
          <a:noFill/>
          <a:ln w="28575" cap="flat" cmpd="sng" algn="ctr">
            <a:solidFill>
              <a:srgbClr val="2B87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21" name="Rectangle 20"/>
          <p:cNvSpPr/>
          <p:nvPr/>
        </p:nvSpPr>
        <p:spPr bwMode="auto">
          <a:xfrm>
            <a:off x="3042659" y="3891380"/>
            <a:ext cx="2840990" cy="256032"/>
          </a:xfrm>
          <a:prstGeom prst="rect">
            <a:avLst/>
          </a:prstGeom>
          <a:noFill/>
          <a:ln w="28575" cap="flat" cmpd="sng" algn="ctr">
            <a:solidFill>
              <a:srgbClr val="2B87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sp>
        <p:nvSpPr>
          <p:cNvPr id="22" name="Regular Pentagon 21"/>
          <p:cNvSpPr>
            <a:spLocks noChangeAspect="1"/>
          </p:cNvSpPr>
          <p:nvPr/>
        </p:nvSpPr>
        <p:spPr bwMode="auto">
          <a:xfrm flipV="1">
            <a:off x="6140120" y="3594598"/>
            <a:ext cx="1371600" cy="1371600"/>
          </a:xfrm>
          <a:prstGeom prst="pentagon">
            <a:avLst/>
          </a:prstGeom>
          <a:solidFill>
            <a:srgbClr val="FFFFFF"/>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mn-lt"/>
              <a:cs typeface="Arial" charset="0"/>
            </a:endParaRPr>
          </a:p>
        </p:txBody>
      </p:sp>
      <p:cxnSp>
        <p:nvCxnSpPr>
          <p:cNvPr id="23" name="Straight Connector 22"/>
          <p:cNvCxnSpPr>
            <a:stCxn id="21" idx="3"/>
            <a:endCxn id="22" idx="1"/>
          </p:cNvCxnSpPr>
          <p:nvPr/>
        </p:nvCxnSpPr>
        <p:spPr bwMode="auto">
          <a:xfrm>
            <a:off x="5883649" y="4019396"/>
            <a:ext cx="256472" cy="422899"/>
          </a:xfrm>
          <a:prstGeom prst="line">
            <a:avLst/>
          </a:prstGeom>
          <a:noFill/>
          <a:ln w="19050" algn="ctr">
            <a:solidFill>
              <a:schemeClr val="bg1">
                <a:lumMod val="75000"/>
              </a:schemeClr>
            </a:solidFill>
            <a:round/>
            <a:headEnd type="none" w="med" len="med"/>
            <a:tailEnd/>
          </a:ln>
        </p:spPr>
      </p:cxnSp>
    </p:spTree>
    <p:extLst>
      <p:ext uri="{BB962C8B-B14F-4D97-AF65-F5344CB8AC3E}">
        <p14:creationId xmlns:p14="http://schemas.microsoft.com/office/powerpoint/2010/main" val="842902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5836" y="779501"/>
            <a:ext cx="2734056" cy="4852949"/>
          </a:xfrm>
          <a:prstGeom prst="rect">
            <a:avLst/>
          </a:prstGeom>
          <a:ln>
            <a:solidFill>
              <a:srgbClr val="7F7F7F"/>
            </a:solidFill>
          </a:ln>
        </p:spPr>
      </p:pic>
      <p:sp>
        <p:nvSpPr>
          <p:cNvPr id="3" name="Title 2"/>
          <p:cNvSpPr>
            <a:spLocks noGrp="1"/>
          </p:cNvSpPr>
          <p:nvPr>
            <p:ph type="title"/>
          </p:nvPr>
        </p:nvSpPr>
        <p:spPr>
          <a:xfrm>
            <a:off x="161925" y="53908"/>
            <a:ext cx="7575550" cy="476864"/>
          </a:xfrm>
          <a:prstGeom prst="rect">
            <a:avLst/>
          </a:prstGeom>
        </p:spPr>
        <p:txBody>
          <a:bodyPr/>
          <a:lstStyle/>
          <a:p>
            <a:r>
              <a:rPr lang="en-US" sz="2200" b="0" dirty="0" smtClean="0">
                <a:latin typeface="Avenir Book"/>
                <a:cs typeface="Avenir Book"/>
              </a:rPr>
              <a:t>After Visit Appointment Hub Phase 2 (Release 3)</a:t>
            </a:r>
            <a:endParaRPr lang="en-US" sz="2200" b="0" dirty="0">
              <a:latin typeface="Avenir Book"/>
              <a:cs typeface="Avenir Book"/>
            </a:endParaRPr>
          </a:p>
        </p:txBody>
      </p:sp>
      <p:sp>
        <p:nvSpPr>
          <p:cNvPr id="2" name="TextBox 1"/>
          <p:cNvSpPr txBox="1"/>
          <p:nvPr/>
        </p:nvSpPr>
        <p:spPr>
          <a:xfrm>
            <a:off x="3047163" y="692687"/>
            <a:ext cx="4652212" cy="4465837"/>
          </a:xfrm>
          <a:prstGeom prst="rect">
            <a:avLst/>
          </a:prstGeom>
          <a:noFill/>
        </p:spPr>
        <p:txBody>
          <a:bodyPr wrap="square" lIns="0" tIns="0" rIns="0" bIns="0" rtlCol="0">
            <a:spAutoFit/>
          </a:bodyPr>
          <a:lstStyle/>
          <a:p>
            <a:r>
              <a:rPr lang="en-US" sz="1700" b="1" dirty="0" smtClean="0">
                <a:latin typeface="Avenir Book"/>
                <a:cs typeface="Avenir Book"/>
              </a:rPr>
              <a:t>Consumer Experience</a:t>
            </a:r>
          </a:p>
          <a:p>
            <a:pPr>
              <a:lnSpc>
                <a:spcPct val="90000"/>
              </a:lnSpc>
            </a:pPr>
            <a:endParaRPr lang="en-US" sz="800" dirty="0" smtClean="0">
              <a:latin typeface="Avenir Book"/>
              <a:cs typeface="Avenir Book"/>
            </a:endParaRPr>
          </a:p>
          <a:p>
            <a:pPr>
              <a:lnSpc>
                <a:spcPct val="90000"/>
              </a:lnSpc>
            </a:pPr>
            <a:r>
              <a:rPr lang="en-US" sz="1400" dirty="0" smtClean="0">
                <a:latin typeface="Avenir Book"/>
                <a:cs typeface="Avenir Book"/>
              </a:rPr>
              <a:t>Phase 2 of the After Visit Appointment Hub will expand the hub to allow members to review a financial summary of all related appointment costs including copay, prescriptions, lab orders, and services received, along with the status (paid or due) of each item. Members will be able to pay outstanding payments directly from the AVAH.</a:t>
            </a:r>
          </a:p>
          <a:p>
            <a:pPr>
              <a:lnSpc>
                <a:spcPct val="90000"/>
              </a:lnSpc>
            </a:pPr>
            <a:endParaRPr lang="en-US" sz="800" dirty="0">
              <a:latin typeface="Avenir Book"/>
              <a:cs typeface="Avenir Book"/>
            </a:endParaRPr>
          </a:p>
          <a:p>
            <a:r>
              <a:rPr lang="en-US" sz="1700" b="1" dirty="0" smtClean="0">
                <a:latin typeface="Avenir Book"/>
                <a:cs typeface="Avenir Book"/>
              </a:rPr>
              <a:t>Value to Member</a:t>
            </a:r>
          </a:p>
          <a:p>
            <a:endParaRPr lang="en-US" sz="800" b="1" dirty="0" smtClean="0">
              <a:latin typeface="Avenir Book"/>
              <a:cs typeface="Avenir Book"/>
            </a:endParaRPr>
          </a:p>
          <a:p>
            <a:r>
              <a:rPr lang="en-US" sz="1400" dirty="0" smtClean="0">
                <a:latin typeface="Avenir Book"/>
                <a:cs typeface="Avenir Book"/>
              </a:rPr>
              <a:t>Integration of financial summaries and mobile payments into the AVAH will increase member comprehension around the link between care and costs, and reduce existing pain points around receiving and paying bills.</a:t>
            </a:r>
          </a:p>
          <a:p>
            <a:pPr>
              <a:lnSpc>
                <a:spcPct val="90000"/>
              </a:lnSpc>
            </a:pPr>
            <a:endParaRPr lang="en-US" sz="800" b="1" dirty="0">
              <a:latin typeface="Avenir Book"/>
              <a:cs typeface="Avenir Book"/>
            </a:endParaRPr>
          </a:p>
          <a:p>
            <a:r>
              <a:rPr lang="en-US" sz="1700" b="1" dirty="0" smtClean="0">
                <a:latin typeface="Avenir Book"/>
                <a:cs typeface="Avenir Book"/>
              </a:rPr>
              <a:t>Operational Value</a:t>
            </a:r>
          </a:p>
          <a:p>
            <a:endParaRPr lang="en-US" sz="800" b="1" dirty="0" smtClean="0">
              <a:latin typeface="Avenir Book"/>
              <a:cs typeface="Avenir Book"/>
            </a:endParaRPr>
          </a:p>
          <a:p>
            <a:r>
              <a:rPr lang="en-US" sz="1400" dirty="0" smtClean="0">
                <a:latin typeface="Avenir Book"/>
                <a:cs typeface="Avenir Book"/>
              </a:rPr>
              <a:t>By establishing a clear link between past appointments and related costs, Kaiser Permanente will facilitate member account management, increasing member affinity and retention. Driving engagement to mobile payments will likely result in more payments made overall.</a:t>
            </a:r>
          </a:p>
        </p:txBody>
      </p:sp>
      <p:graphicFrame>
        <p:nvGraphicFramePr>
          <p:cNvPr id="31" name="Table 30"/>
          <p:cNvGraphicFramePr>
            <a:graphicFrameLocks noGrp="1"/>
          </p:cNvGraphicFramePr>
          <p:nvPr>
            <p:extLst>
              <p:ext uri="{D42A27DB-BD31-4B8C-83A1-F6EECF244321}">
                <p14:modId xmlns:p14="http://schemas.microsoft.com/office/powerpoint/2010/main" val="89812522"/>
              </p:ext>
            </p:extLst>
          </p:nvPr>
        </p:nvGraphicFramePr>
        <p:xfrm>
          <a:off x="7794018" y="853063"/>
          <a:ext cx="1149684" cy="5856250"/>
        </p:xfrm>
        <a:graphic>
          <a:graphicData uri="http://schemas.openxmlformats.org/drawingml/2006/table">
            <a:tbl>
              <a:tblPr bandRow="1">
                <a:tableStyleId>{FABFCF23-3B69-468F-B69F-88F6DE6A72F2}</a:tableStyleId>
              </a:tblPr>
              <a:tblGrid>
                <a:gridCol w="1149684"/>
              </a:tblGrid>
              <a:tr h="724484">
                <a:tc>
                  <a:txBody>
                    <a:bodyPr/>
                    <a:lstStyle/>
                    <a:p>
                      <a:pPr algn="ctr"/>
                      <a:r>
                        <a:rPr lang="en-US" sz="1100" dirty="0" smtClean="0">
                          <a:solidFill>
                            <a:srgbClr val="595959"/>
                          </a:solidFill>
                          <a:latin typeface="Avenir Book"/>
                          <a:cs typeface="Avenir Book"/>
                        </a:rPr>
                        <a:t>Schedule an Appointment</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24484">
                <a:tc>
                  <a:txBody>
                    <a:bodyPr/>
                    <a:lstStyle/>
                    <a:p>
                      <a:pPr algn="ctr"/>
                      <a:r>
                        <a:rPr lang="en-US" sz="1100" dirty="0" smtClean="0">
                          <a:solidFill>
                            <a:schemeClr val="bg1"/>
                          </a:solidFill>
                          <a:latin typeface="Avenir Book"/>
                          <a:cs typeface="Avenir Book"/>
                        </a:rPr>
                        <a:t>Call Financial Assistance</a:t>
                      </a:r>
                      <a:endParaRPr lang="en-US" sz="1100" dirty="0">
                        <a:solidFill>
                          <a:schemeClr val="bg1"/>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chemeClr val="tx1">
                              <a:lumMod val="65000"/>
                              <a:lumOff val="35000"/>
                            </a:schemeClr>
                          </a:solidFill>
                          <a:latin typeface="Avenir Book"/>
                          <a:cs typeface="Avenir Book"/>
                        </a:rPr>
                        <a:t>Complete</a:t>
                      </a:r>
                      <a:r>
                        <a:rPr lang="en-US" sz="1100" baseline="0" dirty="0" smtClean="0">
                          <a:solidFill>
                            <a:schemeClr val="tx1">
                              <a:lumMod val="65000"/>
                              <a:lumOff val="35000"/>
                            </a:schemeClr>
                          </a:solidFill>
                          <a:latin typeface="Avenir Book"/>
                          <a:cs typeface="Avenir Book"/>
                        </a:rPr>
                        <a:t> Questionnaires</a:t>
                      </a:r>
                      <a:endParaRPr lang="en-US" sz="1100" dirty="0">
                        <a:solidFill>
                          <a:schemeClr val="tx1">
                            <a:lumMod val="65000"/>
                            <a:lumOff val="35000"/>
                          </a:schemeClr>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rgbClr val="FFFFFF"/>
                          </a:solidFill>
                          <a:latin typeface="Avenir Book"/>
                          <a:cs typeface="Avenir Book"/>
                        </a:rPr>
                        <a:t>Post-Visit Survey</a:t>
                      </a:r>
                      <a:endParaRPr lang="en-US" sz="1100" dirty="0">
                        <a:solidFill>
                          <a:srgbClr val="FFFFFF"/>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rgbClr val="FFFFFF"/>
                          </a:solidFill>
                          <a:latin typeface="Avenir Book"/>
                          <a:cs typeface="Avenir Book"/>
                        </a:rPr>
                        <a:t>Display Pick Up Pharmacy</a:t>
                      </a:r>
                      <a:endParaRPr lang="en-US" sz="1100" dirty="0">
                        <a:solidFill>
                          <a:srgbClr val="FFFFFF"/>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rgbClr val="595959"/>
                          </a:solidFill>
                          <a:latin typeface="Avenir Book"/>
                          <a:cs typeface="Avenir Book"/>
                        </a:rPr>
                        <a:t>Find &amp; Change Pharmacy</a:t>
                      </a:r>
                      <a:endParaRPr lang="en-US" sz="1100" dirty="0">
                        <a:solidFill>
                          <a:srgbClr val="595959"/>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noFill/>
                  </a:tcPr>
                </a:tc>
              </a:tr>
              <a:tr h="734547">
                <a:tc>
                  <a:txBody>
                    <a:bodyPr/>
                    <a:lstStyle/>
                    <a:p>
                      <a:pPr algn="ctr"/>
                      <a:r>
                        <a:rPr lang="en-US" sz="1100" dirty="0" smtClean="0">
                          <a:solidFill>
                            <a:srgbClr val="FFFFFF"/>
                          </a:solidFill>
                          <a:latin typeface="Avenir Book"/>
                          <a:cs typeface="Avenir Book"/>
                        </a:rPr>
                        <a:t>Past Visit Information</a:t>
                      </a:r>
                      <a:endParaRPr lang="en-US" sz="1100" dirty="0">
                        <a:solidFill>
                          <a:srgbClr val="FFFFFF"/>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r h="734547">
                <a:tc>
                  <a:txBody>
                    <a:bodyPr/>
                    <a:lstStyle/>
                    <a:p>
                      <a:pPr algn="ctr"/>
                      <a:r>
                        <a:rPr lang="en-US" sz="1100" dirty="0" smtClean="0">
                          <a:solidFill>
                            <a:srgbClr val="FFFFFF"/>
                          </a:solidFill>
                          <a:latin typeface="Avenir Book"/>
                          <a:cs typeface="Avenir Book"/>
                        </a:rPr>
                        <a:t>Release 3 Scope</a:t>
                      </a:r>
                      <a:endParaRPr lang="en-US" sz="1100" dirty="0">
                        <a:solidFill>
                          <a:srgbClr val="FFFFFF"/>
                        </a:solidFill>
                        <a:latin typeface="Avenir Book"/>
                        <a:cs typeface="Avenir Book"/>
                      </a:endParaRPr>
                    </a:p>
                  </a:txBody>
                  <a:tcPr>
                    <a:lnL w="12700" cap="flat" cmpd="sng" algn="ctr">
                      <a:solidFill>
                        <a:srgbClr val="595959"/>
                      </a:solidFill>
                      <a:prstDash val="solid"/>
                      <a:round/>
                      <a:headEnd type="none" w="med" len="med"/>
                      <a:tailEnd type="none" w="med" len="med"/>
                    </a:lnL>
                    <a:lnR w="12700" cap="flat" cmpd="sng" algn="ctr">
                      <a:solidFill>
                        <a:srgbClr val="595959"/>
                      </a:solidFill>
                      <a:prstDash val="solid"/>
                      <a:round/>
                      <a:headEnd type="none" w="med" len="med"/>
                      <a:tailEnd type="none" w="med" len="med"/>
                    </a:lnR>
                    <a:lnT w="12700" cap="flat" cmpd="sng" algn="ctr">
                      <a:solidFill>
                        <a:srgbClr val="595959"/>
                      </a:solidFill>
                      <a:prstDash val="solid"/>
                      <a:round/>
                      <a:headEnd type="none" w="med" len="med"/>
                      <a:tailEnd type="none" w="med" len="med"/>
                    </a:lnT>
                    <a:lnB w="12700" cap="flat" cmpd="sng" algn="ctr">
                      <a:solidFill>
                        <a:srgbClr val="595959"/>
                      </a:solidFill>
                      <a:prstDash val="solid"/>
                      <a:round/>
                      <a:headEnd type="none" w="med" len="med"/>
                      <a:tailEnd type="none" w="med" len="med"/>
                    </a:lnB>
                    <a:solidFill>
                      <a:schemeClr val="accent1">
                        <a:lumMod val="75000"/>
                      </a:schemeClr>
                    </a:solidFill>
                  </a:tcPr>
                </a:tc>
              </a:tr>
            </a:tbl>
          </a:graphicData>
        </a:graphic>
      </p:graphicFrame>
      <p:pic>
        <p:nvPicPr>
          <p:cNvPr id="32" name="Picture 31"/>
          <p:cNvPicPr>
            <a:picLocks noChangeAspect="1"/>
          </p:cNvPicPr>
          <p:nvPr/>
        </p:nvPicPr>
        <p:blipFill>
          <a:blip r:embed="rId4">
            <a:lum bright="70000" contrast="-70000"/>
          </a:blip>
          <a:stretch>
            <a:fillRect/>
          </a:stretch>
        </p:blipFill>
        <p:spPr>
          <a:xfrm>
            <a:off x="8270650" y="2009776"/>
            <a:ext cx="237743" cy="237743"/>
          </a:xfrm>
          <a:prstGeom prst="rect">
            <a:avLst/>
          </a:prstGeom>
        </p:spPr>
      </p:pic>
      <p:sp>
        <p:nvSpPr>
          <p:cNvPr id="34" name="TextBox 33"/>
          <p:cNvSpPr txBox="1"/>
          <p:nvPr/>
        </p:nvSpPr>
        <p:spPr>
          <a:xfrm>
            <a:off x="7814679" y="651917"/>
            <a:ext cx="1149684" cy="153888"/>
          </a:xfrm>
          <a:prstGeom prst="rect">
            <a:avLst/>
          </a:prstGeom>
          <a:noFill/>
        </p:spPr>
        <p:txBody>
          <a:bodyPr wrap="square" lIns="0" tIns="0" rIns="0" bIns="0" rtlCol="0">
            <a:spAutoFit/>
          </a:bodyPr>
          <a:lstStyle/>
          <a:p>
            <a:pPr algn="ctr"/>
            <a:r>
              <a:rPr lang="en-US" sz="1000" dirty="0" smtClean="0">
                <a:latin typeface="Avenir Book"/>
                <a:cs typeface="Avenir Book"/>
              </a:rPr>
              <a:t>Acceleration Scope</a:t>
            </a:r>
          </a:p>
        </p:txBody>
      </p:sp>
      <p:pic>
        <p:nvPicPr>
          <p:cNvPr id="36" name="Picture 35"/>
          <p:cNvPicPr>
            <a:picLocks noChangeAspect="1"/>
          </p:cNvPicPr>
          <p:nvPr/>
        </p:nvPicPr>
        <p:blipFill>
          <a:blip r:embed="rId5">
            <a:lum bright="70000" contrast="-70000"/>
          </a:blip>
          <a:stretch>
            <a:fillRect/>
          </a:stretch>
        </p:blipFill>
        <p:spPr>
          <a:xfrm>
            <a:off x="8270650" y="3475453"/>
            <a:ext cx="237743" cy="237743"/>
          </a:xfrm>
          <a:prstGeom prst="rect">
            <a:avLst/>
          </a:prstGeom>
        </p:spPr>
      </p:pic>
      <p:pic>
        <p:nvPicPr>
          <p:cNvPr id="37" name="Picture 36"/>
          <p:cNvPicPr>
            <a:picLocks noChangeAspect="1"/>
          </p:cNvPicPr>
          <p:nvPr/>
        </p:nvPicPr>
        <p:blipFill>
          <a:blip r:embed="rId6">
            <a:lum bright="70000" contrast="-70000"/>
          </a:blip>
          <a:stretch>
            <a:fillRect/>
          </a:stretch>
        </p:blipFill>
        <p:spPr>
          <a:xfrm>
            <a:off x="8261505" y="4186486"/>
            <a:ext cx="256032" cy="256032"/>
          </a:xfrm>
          <a:prstGeom prst="rect">
            <a:avLst/>
          </a:prstGeom>
        </p:spPr>
      </p:pic>
      <p:pic>
        <p:nvPicPr>
          <p:cNvPr id="38" name="Picture 37"/>
          <p:cNvPicPr>
            <a:picLocks noChangeAspect="1"/>
          </p:cNvPicPr>
          <p:nvPr/>
        </p:nvPicPr>
        <p:blipFill>
          <a:blip r:embed="rId7">
            <a:duotone>
              <a:schemeClr val="bg2">
                <a:shade val="45000"/>
                <a:satMod val="135000"/>
              </a:schemeClr>
              <a:prstClr val="white"/>
            </a:duotone>
          </a:blip>
          <a:stretch>
            <a:fillRect/>
          </a:stretch>
        </p:blipFill>
        <p:spPr>
          <a:xfrm>
            <a:off x="8269667" y="4921250"/>
            <a:ext cx="239708" cy="256032"/>
          </a:xfrm>
          <a:prstGeom prst="rect">
            <a:avLst/>
          </a:prstGeom>
        </p:spPr>
      </p:pic>
      <p:pic>
        <p:nvPicPr>
          <p:cNvPr id="39" name="Picture 38"/>
          <p:cNvPicPr>
            <a:picLocks noChangeAspect="1"/>
          </p:cNvPicPr>
          <p:nvPr/>
        </p:nvPicPr>
        <p:blipFill>
          <a:blip r:embed="rId8">
            <a:lum bright="70000" contrast="-70000"/>
          </a:blip>
          <a:stretch>
            <a:fillRect/>
          </a:stretch>
        </p:blipFill>
        <p:spPr>
          <a:xfrm>
            <a:off x="8206641" y="5601872"/>
            <a:ext cx="365760" cy="365760"/>
          </a:xfrm>
          <a:prstGeom prst="rect">
            <a:avLst/>
          </a:prstGeom>
        </p:spPr>
      </p:pic>
      <p:grpSp>
        <p:nvGrpSpPr>
          <p:cNvPr id="40" name="Group 39"/>
          <p:cNvGrpSpPr/>
          <p:nvPr/>
        </p:nvGrpSpPr>
        <p:grpSpPr>
          <a:xfrm>
            <a:off x="7942702" y="6405888"/>
            <a:ext cx="893639" cy="237743"/>
            <a:chOff x="7939633" y="6215388"/>
            <a:chExt cx="893639" cy="237743"/>
          </a:xfrm>
        </p:grpSpPr>
        <p:pic>
          <p:nvPicPr>
            <p:cNvPr id="41" name="Picture 40"/>
            <p:cNvPicPr>
              <a:picLocks noChangeAspect="1"/>
            </p:cNvPicPr>
            <p:nvPr/>
          </p:nvPicPr>
          <p:blipFill>
            <a:blip r:embed="rId9">
              <a:lum bright="70000" contrast="-70000"/>
            </a:blip>
            <a:stretch>
              <a:fillRect/>
            </a:stretch>
          </p:blipFill>
          <p:spPr>
            <a:xfrm>
              <a:off x="8268977" y="6215388"/>
              <a:ext cx="237743" cy="237743"/>
            </a:xfrm>
            <a:prstGeom prst="rect">
              <a:avLst/>
            </a:prstGeom>
          </p:spPr>
        </p:pic>
        <p:pic>
          <p:nvPicPr>
            <p:cNvPr id="42" name="Picture 41"/>
            <p:cNvPicPr>
              <a:picLocks noChangeAspect="1"/>
            </p:cNvPicPr>
            <p:nvPr/>
          </p:nvPicPr>
          <p:blipFill>
            <a:blip r:embed="rId10">
              <a:lum bright="70000" contrast="-70000"/>
            </a:blip>
            <a:stretch>
              <a:fillRect/>
            </a:stretch>
          </p:blipFill>
          <p:spPr>
            <a:xfrm>
              <a:off x="8598322" y="6216784"/>
              <a:ext cx="234950" cy="234950"/>
            </a:xfrm>
            <a:prstGeom prst="rect">
              <a:avLst/>
            </a:prstGeom>
          </p:spPr>
        </p:pic>
        <p:pic>
          <p:nvPicPr>
            <p:cNvPr id="43" name="Picture 42"/>
            <p:cNvPicPr>
              <a:picLocks noChangeAspect="1"/>
            </p:cNvPicPr>
            <p:nvPr/>
          </p:nvPicPr>
          <p:blipFill>
            <a:blip r:embed="rId11">
              <a:lum bright="70000" contrast="-70000"/>
            </a:blip>
            <a:stretch>
              <a:fillRect/>
            </a:stretch>
          </p:blipFill>
          <p:spPr>
            <a:xfrm>
              <a:off x="7939633" y="6215388"/>
              <a:ext cx="237743" cy="237743"/>
            </a:xfrm>
            <a:prstGeom prst="rect">
              <a:avLst/>
            </a:prstGeom>
          </p:spPr>
        </p:pic>
      </p:grpSp>
      <p:pic>
        <p:nvPicPr>
          <p:cNvPr id="44" name="Picture 43"/>
          <p:cNvPicPr>
            <a:picLocks noChangeAspect="1"/>
          </p:cNvPicPr>
          <p:nvPr/>
        </p:nvPicPr>
        <p:blipFill>
          <a:blip r:embed="rId12">
            <a:duotone>
              <a:schemeClr val="bg2">
                <a:shade val="45000"/>
                <a:satMod val="135000"/>
              </a:schemeClr>
              <a:prstClr val="white"/>
            </a:duotone>
          </a:blip>
          <a:stretch>
            <a:fillRect/>
          </a:stretch>
        </p:blipFill>
        <p:spPr>
          <a:xfrm>
            <a:off x="8252955" y="2711450"/>
            <a:ext cx="274320" cy="274320"/>
          </a:xfrm>
          <a:prstGeom prst="rect">
            <a:avLst/>
          </a:prstGeom>
        </p:spPr>
      </p:pic>
      <p:pic>
        <p:nvPicPr>
          <p:cNvPr id="45" name="Picture 44"/>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colorTemperature colorTemp="4700"/>
                    </a14:imgEffect>
                  </a14:imgLayer>
                </a14:imgProps>
              </a:ext>
            </a:extLst>
          </a:blip>
          <a:stretch>
            <a:fillRect/>
          </a:stretch>
        </p:blipFill>
        <p:spPr>
          <a:xfrm>
            <a:off x="8270650" y="1273176"/>
            <a:ext cx="237743" cy="237743"/>
          </a:xfrm>
          <a:prstGeom prst="rect">
            <a:avLst/>
          </a:prstGeom>
        </p:spPr>
      </p:pic>
      <p:sp>
        <p:nvSpPr>
          <p:cNvPr id="18" name="Rectangle 17"/>
          <p:cNvSpPr/>
          <p:nvPr/>
        </p:nvSpPr>
        <p:spPr bwMode="auto">
          <a:xfrm>
            <a:off x="2999538" y="5302250"/>
            <a:ext cx="4690312" cy="1314576"/>
          </a:xfrm>
          <a:prstGeom prst="rect">
            <a:avLst/>
          </a:prstGeom>
          <a:solidFill>
            <a:schemeClr val="accent3">
              <a:lumMod val="20000"/>
              <a:lumOff val="80000"/>
            </a:schemeClr>
          </a:solidFill>
          <a:ln w="9525" cap="flat" cmpd="sng" algn="ctr">
            <a:solidFill>
              <a:srgbClr val="A6A6A6"/>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1400" b="1" dirty="0" smtClean="0">
                <a:latin typeface="Avenir Book"/>
                <a:cs typeface="Avenir Book"/>
              </a:rPr>
              <a:t>User Stories</a:t>
            </a:r>
            <a:endParaRPr lang="en-US" sz="1400" b="1" dirty="0">
              <a:latin typeface="Avenir Book"/>
              <a:cs typeface="Avenir Book"/>
            </a:endParaRPr>
          </a:p>
          <a:p>
            <a:r>
              <a:rPr lang="en-US" sz="1000" b="1" dirty="0">
                <a:latin typeface="Avenir Book"/>
                <a:cs typeface="Avenir Book"/>
              </a:rPr>
              <a:t>US43992 Show Appointment Services Received in After Visit Appointment Hub</a:t>
            </a:r>
          </a:p>
          <a:p>
            <a:r>
              <a:rPr lang="en-US" sz="1000" b="1" dirty="0">
                <a:latin typeface="Avenir Book"/>
                <a:cs typeface="Avenir Book"/>
              </a:rPr>
              <a:t>US43993 Show Costs for Appointment Services in After Visit Appointment Hub</a:t>
            </a:r>
          </a:p>
          <a:p>
            <a:r>
              <a:rPr lang="en-US" sz="1000" b="1" dirty="0">
                <a:latin typeface="Avenir Book"/>
                <a:cs typeface="Avenir Book"/>
              </a:rPr>
              <a:t>US43994 Show Payment Status for Appointment Services in After Visit Appointment Hub Screen</a:t>
            </a:r>
          </a:p>
          <a:p>
            <a:r>
              <a:rPr lang="en-US" sz="1000" b="1" dirty="0">
                <a:latin typeface="Avenir Book"/>
                <a:cs typeface="Avenir Book"/>
              </a:rPr>
              <a:t>US43995 Link to Pay Outstanding Payments in After Visit Appointment </a:t>
            </a:r>
            <a:r>
              <a:rPr lang="en-US" sz="1000" b="1" dirty="0" smtClean="0">
                <a:latin typeface="Avenir Book"/>
                <a:cs typeface="Avenir Book"/>
              </a:rPr>
              <a:t>Hub</a:t>
            </a:r>
            <a:endParaRPr lang="en-US" sz="1000" b="1" dirty="0">
              <a:latin typeface="Avenir Book"/>
              <a:cs typeface="Avenir Book"/>
            </a:endParaRPr>
          </a:p>
        </p:txBody>
      </p:sp>
    </p:spTree>
    <p:extLst>
      <p:ext uri="{BB962C8B-B14F-4D97-AF65-F5344CB8AC3E}">
        <p14:creationId xmlns:p14="http://schemas.microsoft.com/office/powerpoint/2010/main" val="33611383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TO TemplateJan2014">
  <a:themeElements>
    <a:clrScheme name="KP Color Palette">
      <a:dk1>
        <a:sysClr val="windowText" lastClr="000000"/>
      </a:dk1>
      <a:lt1>
        <a:sysClr val="window" lastClr="FFFFFF"/>
      </a:lt1>
      <a:dk2>
        <a:srgbClr val="008F98"/>
      </a:dk2>
      <a:lt2>
        <a:srgbClr val="959595"/>
      </a:lt2>
      <a:accent1>
        <a:srgbClr val="006D9D"/>
      </a:accent1>
      <a:accent2>
        <a:srgbClr val="7DB941"/>
      </a:accent2>
      <a:accent3>
        <a:srgbClr val="52ABD5"/>
      </a:accent3>
      <a:accent4>
        <a:srgbClr val="8287C3"/>
      </a:accent4>
      <a:accent5>
        <a:srgbClr val="F0AA1E"/>
      </a:accent5>
      <a:accent6>
        <a:srgbClr val="CD4141"/>
      </a:accent6>
      <a:hlink>
        <a:srgbClr val="006D9D"/>
      </a:hlink>
      <a:folHlink>
        <a:srgbClr val="006D9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AEAEA"/>
        </a:solidFill>
        <a:ln w="9525" cap="flat" cmpd="sng" algn="ctr">
          <a:solidFill>
            <a:schemeClr val="bg1">
              <a:lumMod val="75000"/>
            </a:schemeClr>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mn-lt"/>
            <a:cs typeface="Arial" charset="0"/>
          </a:defRPr>
        </a:defPPr>
      </a:lstStyle>
    </a:spDef>
    <a:lnDef>
      <a:spPr bwMode="auto">
        <a:noFill/>
        <a:ln w="19050" algn="ctr">
          <a:solidFill>
            <a:schemeClr val="bg1">
              <a:lumMod val="75000"/>
            </a:schemeClr>
          </a:solidFill>
          <a:round/>
          <a:headEnd type="none" w="med" len="med"/>
          <a:tailEnd/>
        </a:ln>
      </a:spPr>
      <a:bodyPr/>
      <a:lstStyle/>
    </a:lnDef>
    <a:txDef>
      <a:spPr>
        <a:noFill/>
      </a:spPr>
      <a:bodyPr wrap="none" lIns="0" tIns="0" rIns="0" bIns="0" rtlCol="0">
        <a:spAutoFit/>
      </a:bodyPr>
      <a:lstStyle>
        <a:defPPr>
          <a:defRPr sz="1200" dirty="0" smtClean="0">
            <a:latin typeface="+mn-lt"/>
          </a:defRPr>
        </a:defPPr>
      </a:lstStyle>
    </a:txDef>
  </a:objectDefaults>
  <a:extraClrSchemeLst>
    <a:extraClrScheme>
      <a:clrScheme name="3_Corp Plann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Corp Plann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Corp Plann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Corp Plann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Corp Plann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Corp Plann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Corp Plann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CBE461CC75DE4381563D17F4FF6DBD" ma:contentTypeVersion="0" ma:contentTypeDescription="Create a new document." ma:contentTypeScope="" ma:versionID="1947e5b138ea7dc0e8af9deaff05506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8827BAC9-008B-4CE6-8983-7A754E60FE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CCF0F670-0EF8-4E3B-8A1F-D3D4E4BD8DDF}">
  <ds:schemaRefs>
    <ds:schemaRef ds:uri="http://schemas.microsoft.com/sharepoint/v3/contenttype/forms"/>
  </ds:schemaRefs>
</ds:datastoreItem>
</file>

<file path=customXml/itemProps3.xml><?xml version="1.0" encoding="utf-8"?>
<ds:datastoreItem xmlns:ds="http://schemas.openxmlformats.org/officeDocument/2006/customXml" ds:itemID="{A6EE6900-7770-46B2-9618-A294B12AB70D}">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11356</TotalTime>
  <Words>2901</Words>
  <Application>Microsoft Macintosh PowerPoint</Application>
  <PresentationFormat>On-screen Show (4:3)</PresentationFormat>
  <Paragraphs>406</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DTO TemplateJan2014</vt:lpstr>
      <vt:lpstr>Digital Acceleration: Release 2</vt:lpstr>
      <vt:lpstr>Vision &amp; Scope</vt:lpstr>
      <vt:lpstr>New Approach: Transition to Acceleration</vt:lpstr>
      <vt:lpstr>Delivering the Consumer Experience</vt:lpstr>
      <vt:lpstr>Release 2 High-Level Scope</vt:lpstr>
      <vt:lpstr>Release Highlights</vt:lpstr>
      <vt:lpstr>After Visit Appointment Hub Phase 1 (Release 2)</vt:lpstr>
      <vt:lpstr>After Visit Appointment Hub Flow (Phase 1)</vt:lpstr>
      <vt:lpstr>After Visit Appointment Hub Phase 2 (Release 3)</vt:lpstr>
      <vt:lpstr>After Visit Appointment Hub Flow (Phase 2)</vt:lpstr>
      <vt:lpstr>Complete Post-Visit Survey</vt:lpstr>
      <vt:lpstr>Post Visit Survey Flow</vt:lpstr>
      <vt:lpstr>Contact Financial Assistance</vt:lpstr>
      <vt:lpstr>Contact Financial Assistance Flows</vt:lpstr>
      <vt:lpstr>View &amp; Manage Pharmacy For Prescription Pick Up</vt:lpstr>
      <vt:lpstr>View &amp; Manage Pharmacy Flow</vt:lpstr>
      <vt:lpstr>Complete Pre-Visit Insurance Questionnaires</vt:lpstr>
      <vt:lpstr>Complete Pre-Visit Insurance Questionnaire Flow</vt:lpstr>
      <vt:lpstr>Past Providers List</vt:lpstr>
      <vt:lpstr>Past Providers List Enhancements</vt:lpstr>
      <vt:lpstr>Schedule an Appointment with Past Provider Flow</vt:lpstr>
      <vt:lpstr>Integrated Message Center (R3) Discovery &amp; Foundation</vt:lpstr>
      <vt:lpstr>Pay Now (R3) Discovery &amp; Foundation</vt:lpstr>
    </vt:vector>
  </TitlesOfParts>
  <Company>Kaiser Permanente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C. Shaw</dc:creator>
  <cp:lastModifiedBy>Centric Digital</cp:lastModifiedBy>
  <cp:revision>710</cp:revision>
  <cp:lastPrinted>2014-07-26T14:24:54Z</cp:lastPrinted>
  <dcterms:created xsi:type="dcterms:W3CDTF">2013-12-16T18:49:03Z</dcterms:created>
  <dcterms:modified xsi:type="dcterms:W3CDTF">2014-08-18T00:39:45Z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0x010100A8CBE461CC75DE4381563D17F4FF6DBD</vt:lpwstr>
  </property>
</Properties>
</file>